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97" r:id="rId3"/>
    <p:sldId id="801" r:id="rId4"/>
    <p:sldId id="802" r:id="rId5"/>
    <p:sldId id="798" r:id="rId6"/>
    <p:sldId id="803" r:id="rId7"/>
    <p:sldId id="656" r:id="rId8"/>
    <p:sldId id="640" r:id="rId9"/>
    <p:sldId id="657" r:id="rId10"/>
    <p:sldId id="742" r:id="rId11"/>
    <p:sldId id="745" r:id="rId12"/>
    <p:sldId id="814" r:id="rId13"/>
    <p:sldId id="813" r:id="rId14"/>
    <p:sldId id="812" r:id="rId15"/>
    <p:sldId id="804" r:id="rId16"/>
    <p:sldId id="806" r:id="rId17"/>
    <p:sldId id="807" r:id="rId18"/>
    <p:sldId id="808" r:id="rId19"/>
    <p:sldId id="809" r:id="rId20"/>
    <p:sldId id="810" r:id="rId21"/>
  </p:sldIdLst>
  <p:sldSz cx="9144000" cy="6858000" type="screen4x3"/>
  <p:notesSz cx="6888163" cy="100203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40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12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684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56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05"/>
    <a:srgbClr val="3333FF"/>
    <a:srgbClr val="0000CC"/>
    <a:srgbClr val="BD0310"/>
    <a:srgbClr val="0043C8"/>
    <a:srgbClr val="008000"/>
    <a:srgbClr val="0091C4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1147" autoAdjust="0"/>
  </p:normalViewPr>
  <p:slideViewPr>
    <p:cSldViewPr>
      <p:cViewPr>
        <p:scale>
          <a:sx n="100" d="100"/>
          <a:sy n="100" d="100"/>
        </p:scale>
        <p:origin x="1812" y="366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>
                <a:effectLst/>
              </a:defRPr>
            </a:pPr>
            <a:r>
              <a:rPr lang="ru-RU" sz="2050" b="1" dirty="0" smtClean="0">
                <a:effectLst/>
                <a:latin typeface="Times New Roman" pitchFamily="18" charset="0"/>
                <a:cs typeface="Times New Roman" pitchFamily="18" charset="0"/>
              </a:rPr>
              <a:t>Обстановка</a:t>
            </a:r>
            <a:r>
              <a:rPr lang="ru-RU" sz="2050" b="1" baseline="0" dirty="0" smtClean="0">
                <a:effectLst/>
                <a:latin typeface="Times New Roman" pitchFamily="18" charset="0"/>
                <a:cs typeface="Times New Roman" pitchFamily="18" charset="0"/>
              </a:rPr>
              <a:t> с пожарами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626507334835473"/>
          <c:y val="6.6169703239649796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6.1680806843234584E-3"/>
                  <c:y val="-2.9197080291970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112053789548935E-3"/>
                  <c:y val="-2.4330900243309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120537895488968E-3"/>
                  <c:y val="-2.4330900243309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336161368646993E-2"/>
                  <c:y val="-2.9197080291970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2336161368646766E-2"/>
                  <c:y val="-2.9197080291970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61">
                <a:noFill/>
              </a:ln>
            </c:spPr>
            <c:txPr>
              <a:bodyPr/>
              <a:lstStyle/>
              <a:p>
                <a:pPr>
                  <a:defRPr sz="1541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6 мес. 2015</c:v>
                </c:pt>
                <c:pt idx="1">
                  <c:v>6 мес. 2016</c:v>
                </c:pt>
                <c:pt idx="2">
                  <c:v>6 мес. 2017</c:v>
                </c:pt>
                <c:pt idx="3">
                  <c:v>6 мес. 2018</c:v>
                </c:pt>
                <c:pt idx="4">
                  <c:v>6 мес. 2019</c:v>
                </c:pt>
                <c:pt idx="5">
                  <c:v>6 мес. 2020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655</c:v>
                </c:pt>
                <c:pt idx="1">
                  <c:v>672</c:v>
                </c:pt>
                <c:pt idx="2">
                  <c:v>663</c:v>
                </c:pt>
                <c:pt idx="3">
                  <c:v>872</c:v>
                </c:pt>
                <c:pt idx="4">
                  <c:v>780</c:v>
                </c:pt>
                <c:pt idx="5">
                  <c:v>778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2193856"/>
        <c:axId val="272194416"/>
        <c:axId val="0"/>
      </c:bar3DChart>
      <c:catAx>
        <c:axId val="272193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41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2194416"/>
        <c:crosses val="autoZero"/>
        <c:auto val="1"/>
        <c:lblAlgn val="ctr"/>
        <c:lblOffset val="100"/>
        <c:noMultiLvlLbl val="0"/>
      </c:catAx>
      <c:valAx>
        <c:axId val="272194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72193856"/>
        <c:crosses val="autoZero"/>
        <c:crossBetween val="between"/>
      </c:valAx>
      <c:spPr>
        <a:noFill/>
        <a:ln w="25461">
          <a:noFill/>
        </a:ln>
      </c:spPr>
    </c:plotArea>
    <c:plotVisOnly val="1"/>
    <c:dispBlanksAs val="gap"/>
    <c:showDLblsOverMax val="0"/>
  </c:chart>
  <c:txPr>
    <a:bodyPr/>
    <a:lstStyle/>
    <a:p>
      <a:pPr>
        <a:defRPr sz="1844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603283537744329E-2"/>
          <c:y val="1.1395931634460182E-2"/>
          <c:w val="0.81678854986876637"/>
          <c:h val="0.78428017408677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0505"/>
            </a:solidFill>
          </c:spPr>
          <c:invertIfNegative val="0"/>
          <c:dLbls>
            <c:dLbl>
              <c:idx val="0"/>
              <c:layout>
                <c:manualLayout>
                  <c:x val="-1.6666666666666701E-2"/>
                  <c:y val="-1.250000000000000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7169692159193776E-3"/>
                  <c:y val="-2.026681196030842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3333333333333367E-3"/>
                  <c:y val="3.1250000000000054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57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сельские сходы</c:v>
                </c:pt>
                <c:pt idx="1">
                  <c:v>выступления в трудовых коллективах</c:v>
                </c:pt>
                <c:pt idx="2">
                  <c:v>выступления на родительских собраниях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1702</c:v>
                </c:pt>
                <c:pt idx="1">
                  <c:v>5083</c:v>
                </c:pt>
                <c:pt idx="2">
                  <c:v>365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CC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00CC"/>
              </a:solidFill>
              <a:ln>
                <a:solidFill>
                  <a:srgbClr val="0000CC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0000CC"/>
              </a:solidFill>
              <a:ln>
                <a:solidFill>
                  <a:srgbClr val="0000CC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rgbClr val="0000CC"/>
              </a:solidFill>
              <a:ln>
                <a:solidFill>
                  <a:srgbClr val="0000CC"/>
                </a:solidFill>
              </a:ln>
            </c:spPr>
          </c:dPt>
          <c:dLbls>
            <c:dLbl>
              <c:idx val="1"/>
              <c:layout>
                <c:manualLayout>
                  <c:x val="1.1202305079513327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57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сельские сходы</c:v>
                </c:pt>
                <c:pt idx="1">
                  <c:v>выступления в трудовых коллективах</c:v>
                </c:pt>
                <c:pt idx="2">
                  <c:v>выступления на родительских собраниях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2875</c:v>
                </c:pt>
                <c:pt idx="1">
                  <c:v>5311</c:v>
                </c:pt>
                <c:pt idx="2">
                  <c:v>955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0222352"/>
        <c:axId val="270222912"/>
      </c:barChart>
      <c:catAx>
        <c:axId val="270222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0222912"/>
        <c:crosses val="autoZero"/>
        <c:auto val="1"/>
        <c:lblAlgn val="ctr"/>
        <c:lblOffset val="100"/>
        <c:noMultiLvlLbl val="0"/>
      </c:catAx>
      <c:valAx>
        <c:axId val="2702229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70222352"/>
        <c:crosses val="autoZero"/>
        <c:crossBetween val="between"/>
      </c:valAx>
      <c:spPr>
        <a:noFill/>
        <a:ln w="25392">
          <a:noFill/>
        </a:ln>
      </c:spPr>
    </c:plotArea>
    <c:legend>
      <c:legendPos val="r"/>
      <c:layout/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5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33202099737533"/>
          <c:y val="0"/>
          <c:w val="0.73853986220472589"/>
          <c:h val="0.595546751968503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9.4063622560456132E-3"/>
                  <c:y val="-2.3701694577848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3515905640114081E-3"/>
                  <c:y val="-1.1850847288924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757952820057038E-3"/>
                  <c:y val="-9.87570607410357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8756873060524512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098">
                <a:noFill/>
              </a:ln>
            </c:spPr>
            <c:txPr>
              <a:bodyPr/>
              <a:lstStyle/>
              <a:p>
                <a:pPr>
                  <a:defRPr sz="218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телевидение</c:v>
                </c:pt>
                <c:pt idx="1">
                  <c:v>радиовещание</c:v>
                </c:pt>
                <c:pt idx="2">
                  <c:v>печатные СМИ</c:v>
                </c:pt>
                <c:pt idx="3">
                  <c:v>Интернет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1824</c:v>
                </c:pt>
                <c:pt idx="1">
                  <c:v>2080</c:v>
                </c:pt>
                <c:pt idx="2">
                  <c:v>1505</c:v>
                </c:pt>
                <c:pt idx="3">
                  <c:v>17476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00CC"/>
            </a:solidFill>
          </c:spPr>
          <c:invertIfNegative val="0"/>
          <c:dLbls>
            <c:dLbl>
              <c:idx val="0"/>
              <c:layout>
                <c:manualLayout>
                  <c:x val="3.4509128615338995E-2"/>
                  <c:y val="-1.1850847288924281E-2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125E-2"/>
                  <c:y val="-9.3750000000000326E-3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0342461948672367E-2"/>
                  <c:y val="-1.3825988503745067E-2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7885556981165842E-2"/>
                  <c:y val="-1.0783207296852573E-2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098">
                <a:noFill/>
              </a:ln>
            </c:spPr>
            <c:txPr>
              <a:bodyPr/>
              <a:lstStyle/>
              <a:p>
                <a:pPr>
                  <a:defRPr sz="218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телевидение</c:v>
                </c:pt>
                <c:pt idx="1">
                  <c:v>радиовещание</c:v>
                </c:pt>
                <c:pt idx="2">
                  <c:v>печатные СМИ</c:v>
                </c:pt>
                <c:pt idx="3">
                  <c:v>Интернет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1633</c:v>
                </c:pt>
                <c:pt idx="1">
                  <c:v>1819</c:v>
                </c:pt>
                <c:pt idx="2">
                  <c:v>1379</c:v>
                </c:pt>
                <c:pt idx="3">
                  <c:v>9964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3061104"/>
        <c:axId val="273061664"/>
      </c:barChart>
      <c:catAx>
        <c:axId val="273061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73061664"/>
        <c:crosses val="autoZero"/>
        <c:auto val="1"/>
        <c:lblAlgn val="ctr"/>
        <c:lblOffset val="100"/>
        <c:noMultiLvlLbl val="0"/>
      </c:catAx>
      <c:valAx>
        <c:axId val="273061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730611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1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1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444056717129906"/>
          <c:y val="0.72135838393764362"/>
          <c:w val="0.17553755609302349"/>
          <c:h val="0.11953018115895989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463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Гибель людей от пожаров</a:t>
            </a:r>
          </a:p>
        </c:rich>
      </c:tx>
      <c:layout>
        <c:manualLayout>
          <c:xMode val="edge"/>
          <c:yMode val="edge"/>
          <c:x val="0.28339575458718502"/>
          <c:y val="3.5362996464680316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0312499999999963E-2"/>
          <c:y val="0.18224299065420613"/>
          <c:w val="0.94062500000000182"/>
          <c:h val="0.647196261682242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снижения гибели людей от пожаров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3109430425727321E-3"/>
                  <c:y val="-4.9782193105519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3010162786493975E-3"/>
                  <c:y val="-5.3922346834499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1386788032158939E-3"/>
                  <c:y val="-3.98257544844152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277357606431787E-3"/>
                  <c:y val="-5.4760412416070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6554715212863574E-3"/>
                  <c:y val="-2.9869315863311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462188608514543E-2"/>
                  <c:y val="-3.9825754484415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5498">
                <a:noFill/>
              </a:ln>
            </c:spPr>
            <c:txPr>
              <a:bodyPr/>
              <a:lstStyle/>
              <a:p>
                <a:pPr>
                  <a:defRPr sz="136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6 мес. 2015</c:v>
                </c:pt>
                <c:pt idx="1">
                  <c:v>6 мес. 2016</c:v>
                </c:pt>
                <c:pt idx="2">
                  <c:v>6 мес. 2017</c:v>
                </c:pt>
                <c:pt idx="3">
                  <c:v>6 мес. 2018</c:v>
                </c:pt>
                <c:pt idx="4">
                  <c:v>6 мес. 2019</c:v>
                </c:pt>
                <c:pt idx="5">
                  <c:v>6 мес. 2020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64</c:v>
                </c:pt>
                <c:pt idx="1">
                  <c:v>63</c:v>
                </c:pt>
                <c:pt idx="2">
                  <c:v>60</c:v>
                </c:pt>
                <c:pt idx="3">
                  <c:v>78</c:v>
                </c:pt>
                <c:pt idx="4">
                  <c:v>62</c:v>
                </c:pt>
                <c:pt idx="5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00"/>
        <c:shape val="box"/>
        <c:axId val="269657120"/>
        <c:axId val="269654320"/>
        <c:axId val="0"/>
      </c:bar3DChart>
      <c:catAx>
        <c:axId val="269657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68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69654320"/>
        <c:crosses val="autoZero"/>
        <c:auto val="1"/>
        <c:lblAlgn val="ctr"/>
        <c:lblOffset val="100"/>
        <c:noMultiLvlLbl val="0"/>
      </c:catAx>
      <c:valAx>
        <c:axId val="269654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69657120"/>
        <c:crosses val="autoZero"/>
        <c:crossBetween val="between"/>
      </c:valAx>
      <c:spPr>
        <a:noFill/>
        <a:ln w="25444">
          <a:noFill/>
        </a:ln>
      </c:spPr>
    </c:plotArea>
    <c:plotVisOnly val="1"/>
    <c:dispBlanksAs val="gap"/>
    <c:showDLblsOverMax val="0"/>
  </c:chart>
  <c:txPr>
    <a:bodyPr/>
    <a:lstStyle/>
    <a:p>
      <a:pPr>
        <a:defRPr sz="1098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пожары</a:t>
            </a:r>
          </a:p>
        </c:rich>
      </c:tx>
      <c:layout>
        <c:manualLayout>
          <c:xMode val="edge"/>
          <c:yMode val="edge"/>
          <c:x val="0.38820759063266808"/>
          <c:y val="2.116431507610269E-2"/>
        </c:manualLayout>
      </c:layout>
      <c:overlay val="0"/>
    </c:title>
    <c:autoTitleDeleted val="0"/>
    <c:view3D>
      <c:rotX val="30"/>
      <c:rotY val="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гибель</a:t>
            </a:r>
          </a:p>
        </c:rich>
      </c:tx>
      <c:layout>
        <c:manualLayout>
          <c:xMode val="edge"/>
          <c:yMode val="edge"/>
          <c:x val="0.3705563065009238"/>
          <c:y val="1.5762855166915057E-2"/>
        </c:manualLayout>
      </c:layout>
      <c:overlay val="0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0106541022023042"/>
          <c:y val="3.2210834553440704E-2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40"/>
      <c:rotY val="260"/>
      <c:rAngAx val="0"/>
      <c:perspective val="120"/>
    </c:view3D>
    <c:floor>
      <c:thickness val="0"/>
    </c:floor>
    <c:sideWall>
      <c:thickness val="0"/>
      <c:spPr>
        <a:noFill/>
        <a:ln w="25672">
          <a:noFill/>
        </a:ln>
      </c:spPr>
    </c:sideWall>
    <c:backWall>
      <c:thickness val="0"/>
      <c:spPr>
        <a:noFill/>
        <a:ln w="25672">
          <a:noFill/>
        </a:ln>
      </c:spPr>
    </c:backWall>
    <c:plotArea>
      <c:layout>
        <c:manualLayout>
          <c:layoutTarget val="inner"/>
          <c:xMode val="edge"/>
          <c:yMode val="edge"/>
          <c:x val="4.9695769127967332E-2"/>
          <c:y val="1.4641288433382138E-2"/>
          <c:w val="0.67638194392970974"/>
          <c:h val="0.983821722138319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Пожары </c:v>
                </c:pt>
              </c:strCache>
            </c:strRef>
          </c:tx>
          <c:dPt>
            <c:idx val="0"/>
            <c:bubble3D val="0"/>
            <c:spPr>
              <a:solidFill>
                <a:srgbClr val="FF0505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136414776506274E-2"/>
                  <c:y val="-2.049780380673499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672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жилой фонд</c:v>
                </c:pt>
                <c:pt idx="1">
                  <c:v>объекты организаций</c:v>
                </c:pt>
                <c:pt idx="2">
                  <c:v>транспорт граждан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632</c:v>
                </c:pt>
                <c:pt idx="1">
                  <c:v>94</c:v>
                </c:pt>
                <c:pt idx="2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0"/>
          <c:y val="0.6827806919449857"/>
          <c:w val="0.93477528639892593"/>
          <c:h val="0.2235150620813686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19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Гибель</a:t>
            </a:r>
            <a:endParaRPr lang="ru-RU" dirty="0"/>
          </a:p>
        </c:rich>
      </c:tx>
      <c:layout/>
      <c:overlay val="0"/>
    </c:title>
    <c:autoTitleDeleted val="0"/>
    <c:view3D>
      <c:rotX val="30"/>
      <c:rotY val="230"/>
      <c:rAngAx val="0"/>
    </c:view3D>
    <c:floor>
      <c:thickness val="0"/>
    </c:floor>
    <c:sideWall>
      <c:thickness val="0"/>
      <c:spPr>
        <a:noFill/>
        <a:ln w="25392">
          <a:noFill/>
        </a:ln>
      </c:spPr>
    </c:sideWall>
    <c:backWall>
      <c:thickness val="0"/>
      <c:spPr>
        <a:noFill/>
        <a:ln w="25392">
          <a:noFill/>
        </a:ln>
      </c:spPr>
    </c:backWall>
    <c:plotArea>
      <c:layout>
        <c:manualLayout>
          <c:layoutTarget val="inner"/>
          <c:xMode val="edge"/>
          <c:yMode val="edge"/>
          <c:x val="0.20745402099092941"/>
          <c:y val="0.14219070625714433"/>
          <c:w val="0.58724584426946635"/>
          <c:h val="0.72486959902374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гибель</c:v>
                </c:pt>
              </c:strCache>
            </c:strRef>
          </c:tx>
          <c:dPt>
            <c:idx val="0"/>
            <c:bubble3D val="0"/>
            <c:spPr>
              <a:solidFill>
                <a:srgbClr val="FF0505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ln>
                <a:solidFill>
                  <a:srgbClr val="FFC000"/>
                </a:solidFill>
              </a:ln>
            </c:spPr>
          </c:dPt>
          <c:dPt>
            <c:idx val="3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092792905698865E-2"/>
                  <c:y val="-9.1023990010327734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2402720782691161E-2"/>
                  <c:y val="-1.536306398229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жилой фонд</c:v>
                </c:pt>
                <c:pt idx="1">
                  <c:v>объекты организаций</c:v>
                </c:pt>
                <c:pt idx="2">
                  <c:v>транспорт граждан</c:v>
                </c:pt>
                <c:pt idx="3">
                  <c:v>прочие объекты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93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9050" cap="flat" cmpd="sng" algn="ctr">
          <a:solidFill>
            <a:schemeClr val="tx1">
              <a:lumMod val="25000"/>
              <a:lumOff val="75000"/>
            </a:schemeClr>
          </a:solidFill>
          <a:round/>
        </a:ln>
        <a:effectLst/>
        <a:sp3d contourW="19050">
          <a:contourClr>
            <a:schemeClr val="tx1">
              <a:lumMod val="25000"/>
              <a:lumOff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7750415526417406"/>
          <c:y val="0.10235649112601268"/>
          <c:w val="0.51183346283855335"/>
          <c:h val="0.5571649290562865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BD0310"/>
              </a:solidFill>
            </a:ln>
            <a:effectLst/>
            <a:sp3d>
              <a:contourClr>
                <a:srgbClr val="BD0310"/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3333FF"/>
              </a:solidFill>
              <a:ln>
                <a:solidFill>
                  <a:srgbClr val="0000CC"/>
                </a:solidFill>
              </a:ln>
              <a:effectLst/>
              <a:sp3d>
                <a:contourClr>
                  <a:srgbClr val="0000CC"/>
                </a:contourClr>
              </a:sp3d>
            </c:spPr>
          </c:dPt>
          <c:dLbls>
            <c:dLbl>
              <c:idx val="0"/>
              <c:layout>
                <c:manualLayout>
                  <c:x val="0.26669733447498167"/>
                  <c:y val="1.64998825815980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0776847912848811"/>
                  <c:y val="-1.108806101787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1071358617486249E-2"/>
                  <c:y val="-1.1407891776846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6404535253988775E-2"/>
                  <c:y val="-5.64527926081070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неосторожное обращение с огнем</c:v>
                </c:pt>
                <c:pt idx="1">
                  <c:v>при курении</c:v>
                </c:pt>
                <c:pt idx="2">
                  <c:v>нарушение правил устройства и эксплуатации электрооборудования</c:v>
                </c:pt>
                <c:pt idx="3">
                  <c:v>нарушение правил устройства и эксплуатации печей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</c:v>
                </c:pt>
                <c:pt idx="1">
                  <c:v>60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3054944"/>
        <c:axId val="273055504"/>
        <c:axId val="0"/>
      </c:bar3DChart>
      <c:catAx>
        <c:axId val="273054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3055504"/>
        <c:crosses val="autoZero"/>
        <c:auto val="1"/>
        <c:lblAlgn val="r"/>
        <c:lblOffset val="100"/>
        <c:noMultiLvlLbl val="0"/>
      </c:catAx>
      <c:valAx>
        <c:axId val="2730555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305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9050" cap="flat" cmpd="sng" algn="ctr">
          <a:solidFill>
            <a:schemeClr val="tx1">
              <a:lumMod val="25000"/>
              <a:lumOff val="75000"/>
            </a:schemeClr>
          </a:solidFill>
          <a:round/>
        </a:ln>
        <a:effectLst/>
        <a:sp3d contourW="19050">
          <a:contourClr>
            <a:schemeClr val="tx1">
              <a:lumMod val="25000"/>
              <a:lumOff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9810236220472554"/>
          <c:y val="9.375000000000043E-3"/>
          <c:w val="0.45710597112860973"/>
          <c:h val="0.719532234251967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0"/>
              <c:layout>
                <c:manualLayout>
                  <c:x val="0.23262714316818203"/>
                  <c:y val="-2.0440268800596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9455681445489598"/>
                  <c:y val="-2.7326273335004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2440680301731612"/>
                  <c:y val="-2.5506215868094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неосторожное обращение с огнем</c:v>
                </c:pt>
                <c:pt idx="1">
                  <c:v>нарушение правил устройства и эксплуатации печного отопления</c:v>
                </c:pt>
                <c:pt idx="2">
                  <c:v>нарушение правил устройства и эксплуатации электрооборудования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268</c:v>
                </c:pt>
                <c:pt idx="1">
                  <c:v>198</c:v>
                </c:pt>
                <c:pt idx="2">
                  <c:v>115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3057744"/>
        <c:axId val="273058304"/>
        <c:axId val="0"/>
      </c:bar3DChart>
      <c:catAx>
        <c:axId val="273057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3058304"/>
        <c:crosses val="autoZero"/>
        <c:auto val="1"/>
        <c:lblAlgn val="ctr"/>
        <c:lblOffset val="100"/>
        <c:noMultiLvlLbl val="0"/>
      </c:catAx>
      <c:valAx>
        <c:axId val="2730583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3057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0218992"/>
        <c:axId val="270219552"/>
        <c:axId val="178025584"/>
      </c:bar3DChart>
      <c:catAx>
        <c:axId val="27021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0219552"/>
        <c:crosses val="autoZero"/>
        <c:auto val="1"/>
        <c:lblAlgn val="ctr"/>
        <c:lblOffset val="100"/>
        <c:noMultiLvlLbl val="0"/>
      </c:catAx>
      <c:valAx>
        <c:axId val="270219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70218992"/>
        <c:crosses val="autoZero"/>
        <c:crossBetween val="between"/>
      </c:valAx>
      <c:serAx>
        <c:axId val="17802558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0219552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270618079472649"/>
          <c:y val="0.79379862234965004"/>
          <c:w val="0.30231741927665007"/>
          <c:h val="7.57887397415571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3047" tIns="46524" rIns="93047" bIns="46524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3047" tIns="46524" rIns="93047" bIns="46524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F9FF23D-96F6-4494-A972-486DF62D77AA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47" tIns="46524" rIns="93047" bIns="4652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3047" tIns="46524" rIns="93047" bIns="4652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3047" tIns="46524" rIns="93047" bIns="46524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wrap="square" lIns="93047" tIns="46524" rIns="93047" bIns="46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B2DC1AE-10D2-4CCA-AAC1-6F57CED5EE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8852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0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2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4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6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65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23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375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30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CF9022-43B0-4CA2-A298-477B5B5E2D26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8700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3A350E-836C-431A-AC6D-DE74DAD7FECC}" type="slidenum">
              <a:rPr lang="ru-RU" altLang="ru-RU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868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567E6F-AA14-47FC-BDF3-36FEF09EEF18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582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87514E-AA46-4390-A84C-17CA2870C33A}" type="slidenum">
              <a:rPr lang="ru-RU" altLang="ru-RU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4783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5"/>
            <a:ext cx="7848600" cy="129381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5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fld id="{2B7DD07C-D24C-4678-92B0-7C192122E45E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Trebuchet MS" panose="020B0603020202020204" pitchFamily="34" charset="0"/>
              </a:defRPr>
            </a:lvl1pPr>
          </a:lstStyle>
          <a:p>
            <a:fld id="{85DFA9E0-AFC7-434F-A4B0-6BE3C94479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86462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9957-1576-4AD1-8959-53224D9CAD0F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138B68-4A36-4CDC-962C-AA3DE834BD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663002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85805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20" y="685805"/>
            <a:ext cx="5907087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074EB-637D-435E-ADCD-67E96EE3C9F2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0057AB-1BD3-4A6F-8AE0-ED55B3A914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45832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8" y="685800"/>
            <a:ext cx="80787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905000"/>
            <a:ext cx="3962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0419" y="1905003"/>
            <a:ext cx="3963987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0419" y="4229103"/>
            <a:ext cx="3963987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058FB-94BD-453D-8CBF-957950AD15F5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FC2F9C-9556-40DA-8DEE-A064F1C24B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3941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8" y="685800"/>
            <a:ext cx="80787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5618" y="1905000"/>
            <a:ext cx="8078787" cy="4495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52A4B-21E7-4740-AECF-367FCA6A8549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5F607-86A6-45B4-81F4-57878AB181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164130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5618" y="685805"/>
            <a:ext cx="8078787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8ED5-2933-4930-93FD-2F9144EA9814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4096E-FB36-4D31-90A7-F1ECB0DC26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190841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8" y="685800"/>
            <a:ext cx="80787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5618" y="1905000"/>
            <a:ext cx="8078787" cy="4495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82143-DE58-446C-B37C-F7D8C96B39D4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650BD6-73B9-44DB-908F-C654ECD83C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001015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04354-EAEE-4A11-A1E5-A1CEDB9381C5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0B85FE-68AB-4517-ADFA-9D4839610F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377115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4" indent="0">
              <a:buNone/>
              <a:defRPr sz="1800"/>
            </a:lvl2pPr>
            <a:lvl3pPr marL="914110" indent="0">
              <a:buNone/>
              <a:defRPr sz="1600"/>
            </a:lvl3pPr>
            <a:lvl4pPr marL="1371162" indent="0">
              <a:buNone/>
              <a:defRPr sz="1400"/>
            </a:lvl4pPr>
            <a:lvl5pPr marL="1828215" indent="0">
              <a:buNone/>
              <a:defRPr sz="1400"/>
            </a:lvl5pPr>
            <a:lvl6pPr marL="2285265" indent="0">
              <a:buNone/>
              <a:defRPr sz="1400"/>
            </a:lvl6pPr>
            <a:lvl7pPr marL="2742323" indent="0">
              <a:buNone/>
              <a:defRPr sz="1400"/>
            </a:lvl7pPr>
            <a:lvl8pPr marL="3199375" indent="0">
              <a:buNone/>
              <a:defRPr sz="1400"/>
            </a:lvl8pPr>
            <a:lvl9pPr marL="365643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B969A-3FF4-4943-A964-6652DDD9FAE3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885B1D-FE1F-4F81-82FA-D214B9AC29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07485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0419" y="1905000"/>
            <a:ext cx="3963987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DC51B-060B-4B2A-B9FE-26DDD8103FE5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096AF3-682A-48A8-BF73-E852EDA5C80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385595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8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4" indent="0">
              <a:buNone/>
              <a:defRPr sz="2000" b="1"/>
            </a:lvl2pPr>
            <a:lvl3pPr marL="914110" indent="0">
              <a:buNone/>
              <a:defRPr sz="1800" b="1"/>
            </a:lvl3pPr>
            <a:lvl4pPr marL="1371162" indent="0">
              <a:buNone/>
              <a:defRPr sz="1600" b="1"/>
            </a:lvl4pPr>
            <a:lvl5pPr marL="1828215" indent="0">
              <a:buNone/>
              <a:defRPr sz="1600" b="1"/>
            </a:lvl5pPr>
            <a:lvl6pPr marL="2285265" indent="0">
              <a:buNone/>
              <a:defRPr sz="1600" b="1"/>
            </a:lvl6pPr>
            <a:lvl7pPr marL="2742323" indent="0">
              <a:buNone/>
              <a:defRPr sz="1600" b="1"/>
            </a:lvl7pPr>
            <a:lvl8pPr marL="3199375" indent="0">
              <a:buNone/>
              <a:defRPr sz="1600" b="1"/>
            </a:lvl8pPr>
            <a:lvl9pPr marL="365643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8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8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4" indent="0">
              <a:buNone/>
              <a:defRPr sz="2000" b="1"/>
            </a:lvl2pPr>
            <a:lvl3pPr marL="914110" indent="0">
              <a:buNone/>
              <a:defRPr sz="1800" b="1"/>
            </a:lvl3pPr>
            <a:lvl4pPr marL="1371162" indent="0">
              <a:buNone/>
              <a:defRPr sz="1600" b="1"/>
            </a:lvl4pPr>
            <a:lvl5pPr marL="1828215" indent="0">
              <a:buNone/>
              <a:defRPr sz="1600" b="1"/>
            </a:lvl5pPr>
            <a:lvl6pPr marL="2285265" indent="0">
              <a:buNone/>
              <a:defRPr sz="1600" b="1"/>
            </a:lvl6pPr>
            <a:lvl7pPr marL="2742323" indent="0">
              <a:buNone/>
              <a:defRPr sz="1600" b="1"/>
            </a:lvl7pPr>
            <a:lvl8pPr marL="3199375" indent="0">
              <a:buNone/>
              <a:defRPr sz="1600" b="1"/>
            </a:lvl8pPr>
            <a:lvl9pPr marL="365643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8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5FD03-061B-4891-A01F-D608B75CFD34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93B38-7DB2-48CB-B2C3-B938201EC7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81943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DAD01-2294-4539-A302-71D7F8ABEB07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01200-0A5E-4BF1-A89F-5CB9A6401F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970995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83729-219B-43C0-B340-C8429E0DECC1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52B5C1-29A2-4EFD-8A65-9EADEC83F1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881181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4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54" indent="0">
              <a:buNone/>
              <a:defRPr sz="1200"/>
            </a:lvl2pPr>
            <a:lvl3pPr marL="914110" indent="0">
              <a:buNone/>
              <a:defRPr sz="1000"/>
            </a:lvl3pPr>
            <a:lvl4pPr marL="1371162" indent="0">
              <a:buNone/>
              <a:defRPr sz="900"/>
            </a:lvl4pPr>
            <a:lvl5pPr marL="1828215" indent="0">
              <a:buNone/>
              <a:defRPr sz="900"/>
            </a:lvl5pPr>
            <a:lvl6pPr marL="2285265" indent="0">
              <a:buNone/>
              <a:defRPr sz="900"/>
            </a:lvl6pPr>
            <a:lvl7pPr marL="2742323" indent="0">
              <a:buNone/>
              <a:defRPr sz="900"/>
            </a:lvl7pPr>
            <a:lvl8pPr marL="3199375" indent="0">
              <a:buNone/>
              <a:defRPr sz="900"/>
            </a:lvl8pPr>
            <a:lvl9pPr marL="365643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7C73F-A764-40F6-9C2A-969FDBA2B9C9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4BCE6A-E7C8-4103-B851-DD82E58099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21698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8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54" indent="0">
              <a:buNone/>
              <a:defRPr sz="2800"/>
            </a:lvl2pPr>
            <a:lvl3pPr marL="914110" indent="0">
              <a:buNone/>
              <a:defRPr sz="2400"/>
            </a:lvl3pPr>
            <a:lvl4pPr marL="1371162" indent="0">
              <a:buNone/>
              <a:defRPr sz="2000"/>
            </a:lvl4pPr>
            <a:lvl5pPr marL="1828215" indent="0">
              <a:buNone/>
              <a:defRPr sz="2000"/>
            </a:lvl5pPr>
            <a:lvl6pPr marL="2285265" indent="0">
              <a:buNone/>
              <a:defRPr sz="2000"/>
            </a:lvl6pPr>
            <a:lvl7pPr marL="2742323" indent="0">
              <a:buNone/>
              <a:defRPr sz="2000"/>
            </a:lvl7pPr>
            <a:lvl8pPr marL="3199375" indent="0">
              <a:buNone/>
              <a:defRPr sz="2000"/>
            </a:lvl8pPr>
            <a:lvl9pPr marL="365643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54" indent="0">
              <a:buNone/>
              <a:defRPr sz="1200"/>
            </a:lvl2pPr>
            <a:lvl3pPr marL="914110" indent="0">
              <a:buNone/>
              <a:defRPr sz="1000"/>
            </a:lvl3pPr>
            <a:lvl4pPr marL="1371162" indent="0">
              <a:buNone/>
              <a:defRPr sz="900"/>
            </a:lvl4pPr>
            <a:lvl5pPr marL="1828215" indent="0">
              <a:buNone/>
              <a:defRPr sz="900"/>
            </a:lvl5pPr>
            <a:lvl6pPr marL="2285265" indent="0">
              <a:buNone/>
              <a:defRPr sz="900"/>
            </a:lvl6pPr>
            <a:lvl7pPr marL="2742323" indent="0">
              <a:buNone/>
              <a:defRPr sz="900"/>
            </a:lvl7pPr>
            <a:lvl8pPr marL="3199375" indent="0">
              <a:buNone/>
              <a:defRPr sz="900"/>
            </a:lvl8pPr>
            <a:lvl9pPr marL="365643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26847-0BA1-4170-A6A4-CC6289BF08D4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133D5-FD66-4360-818A-2BE868E9F7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80760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905000"/>
            <a:ext cx="807878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Текст второго уровня</a:t>
            </a:r>
          </a:p>
          <a:p>
            <a:pPr lvl="2"/>
            <a:r>
              <a:rPr lang="ru-RU" altLang="ru-RU" smtClean="0"/>
              <a:t>Текст третьего уровня</a:t>
            </a:r>
          </a:p>
          <a:p>
            <a:pPr lvl="3"/>
            <a:r>
              <a:rPr lang="ru-RU" altLang="ru-RU" smtClean="0"/>
              <a:t> Текст четвертого уровня</a:t>
            </a:r>
          </a:p>
          <a:p>
            <a:pPr lvl="4"/>
            <a:r>
              <a:rPr lang="ru-RU" altLang="ru-RU" smtClean="0"/>
              <a:t>Текст пятого уровня</a:t>
            </a:r>
          </a:p>
          <a:p>
            <a:pPr lvl="1"/>
            <a:endParaRPr lang="ru-RU" altLang="ru-RU" smtClean="0"/>
          </a:p>
          <a:p>
            <a:pPr lvl="2"/>
            <a:endParaRPr lang="ru-RU" alt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685800"/>
            <a:ext cx="80787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4" tIns="45667" rIns="91334" bIns="4566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latin typeface="Arial" charset="0"/>
              </a:defRPr>
            </a:lvl1pPr>
          </a:lstStyle>
          <a:p>
            <a:pPr>
              <a:defRPr/>
            </a:pPr>
            <a:fld id="{94C66BA8-13FE-49EE-A0F6-93B961760104}" type="datetime1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1"/>
            </a:lvl1pPr>
          </a:lstStyle>
          <a:p>
            <a:fld id="{9CB635AF-C651-4273-B038-209CA924972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42" r:id="rId1"/>
    <p:sldLayoutId id="2147486828" r:id="rId2"/>
    <p:sldLayoutId id="2147486829" r:id="rId3"/>
    <p:sldLayoutId id="2147486830" r:id="rId4"/>
    <p:sldLayoutId id="2147486831" r:id="rId5"/>
    <p:sldLayoutId id="2147486832" r:id="rId6"/>
    <p:sldLayoutId id="2147486833" r:id="rId7"/>
    <p:sldLayoutId id="2147486834" r:id="rId8"/>
    <p:sldLayoutId id="2147486835" r:id="rId9"/>
    <p:sldLayoutId id="2147486836" r:id="rId10"/>
    <p:sldLayoutId id="2147486837" r:id="rId11"/>
    <p:sldLayoutId id="2147486838" r:id="rId12"/>
    <p:sldLayoutId id="2147486839" r:id="rId13"/>
    <p:sldLayoutId id="2147486840" r:id="rId14"/>
    <p:sldLayoutId id="2147486841" r:id="rId15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5pPr>
      <a:lvl6pPr marL="457054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11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162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215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1313" indent="-341313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Trebuchet MS" panose="020B0603020202020204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Trebuchet MS" panose="020B0603020202020204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3795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0850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7902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4956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4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2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6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3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7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chart" Target="../charts/chart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.bin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D:\новая сетевая\Эмблема МОУ МЧС в пн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14313"/>
            <a:ext cx="3286125" cy="314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395287" y="3501008"/>
            <a:ext cx="8496300" cy="178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pPr algn="ctr" eaLnBrk="1" hangingPunct="1">
              <a:defRPr/>
            </a:pPr>
            <a:r>
              <a:rPr lang="ru-RU" altLang="ru-RU" sz="28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Предупреждение пожаров и чрезвычайных ситуаций в жилищном фонде и природных экосистемах</a:t>
            </a:r>
          </a:p>
          <a:p>
            <a:pPr algn="ctr" eaLnBrk="1" hangingPunct="1">
              <a:defRPr/>
            </a:pPr>
            <a:endParaRPr lang="ru-RU" altLang="ru-RU" sz="2600" b="1" dirty="0">
              <a:solidFill>
                <a:srgbClr val="284C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22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F4E304-C613-485C-B59D-2D99F827E49E}" type="slidenum">
              <a:rPr lang="ru-RU" altLang="ru-RU">
                <a:latin typeface="Trebuchet MS" panose="020B0603020202020204" pitchFamily="34" charset="0"/>
              </a:rPr>
              <a:pPr/>
              <a:t>1</a:t>
            </a:fld>
            <a:endParaRPr lang="ru-RU" altLang="ru-RU">
              <a:latin typeface="Trebuchet MS" panose="020B0603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95536" y="3143248"/>
          <a:ext cx="4752528" cy="3028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676" name="Прямоугольник 7"/>
          <p:cNvSpPr>
            <a:spLocks noChangeArrowheads="1"/>
          </p:cNvSpPr>
          <p:nvPr/>
        </p:nvSpPr>
        <p:spPr bwMode="auto">
          <a:xfrm>
            <a:off x="539750" y="142875"/>
            <a:ext cx="828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Сельские сходы, выступления в трудовых коллективах </a:t>
            </a:r>
            <a:r>
              <a:rPr lang="ru-RU" sz="2400" b="1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/>
            </a:r>
            <a:br>
              <a:rPr lang="ru-RU" sz="2400" b="1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и </a:t>
            </a:r>
            <a:r>
              <a:rPr lang="ru-RU" sz="24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на родительских собраниях</a:t>
            </a: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1300944"/>
              </p:ext>
            </p:extLst>
          </p:nvPr>
        </p:nvGraphicFramePr>
        <p:xfrm>
          <a:off x="698500" y="1127125"/>
          <a:ext cx="8004175" cy="543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5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E63D8A-DD0B-41A3-8B98-FBBE482F2489}" type="slidenum">
              <a:rPr lang="ru-RU" altLang="ru-RU"/>
              <a:pPr/>
              <a:t>10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60648"/>
            <a:ext cx="78486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26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Освещение вопросов безопасности жизнедеятельности в СМИ  </a:t>
            </a: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3043461"/>
              </p:ext>
            </p:extLst>
          </p:nvPr>
        </p:nvGraphicFramePr>
        <p:xfrm>
          <a:off x="-612576" y="1077249"/>
          <a:ext cx="10678467" cy="6662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EBA44D-D0D0-4C45-84CC-5062733BDD90}" type="slidenum">
              <a:rPr lang="ru-RU" altLang="ru-RU"/>
              <a:pPr/>
              <a:t>11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E8A20F-8F69-4CBA-AACB-E6A4D44C8BA3}" type="slidenum">
              <a:rPr lang="ru-RU" altLang="ru-RU"/>
              <a:pPr/>
              <a:t>12</a:t>
            </a:fld>
            <a:endParaRPr lang="ru-RU" altLang="ru-RU"/>
          </a:p>
        </p:txBody>
      </p:sp>
      <p:pic>
        <p:nvPicPr>
          <p:cNvPr id="14341" name="Picture 5" descr="E:\Новая сетевая\Имиджевые\АРТ-объект – «Скамейка спасателей»\IMG_0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8999537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E:\Новая сетевая\Имиджевые\АРТ-объект – «Скамейка спасателей»\IMG_05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54006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 descr="E:\Новая сетевая\Имиджевые\АРТ-объект – «Скамейка спасателей»\IMG_05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36004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 descr="E:\Новая сетевая\Имиджевые\АРТ-объект – «Скамейка спасателей»\IMG_05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575945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623" y="2112699"/>
            <a:ext cx="4413183" cy="32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27994" y="127397"/>
            <a:ext cx="54356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АРТ-объекты в г. 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Слуцке </a:t>
            </a:r>
            <a:b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г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Жодино</a:t>
            </a: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4871"/>
          <a:stretch/>
        </p:blipFill>
        <p:spPr>
          <a:xfrm>
            <a:off x="251520" y="836712"/>
            <a:ext cx="4218909" cy="28878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892" y="3826404"/>
            <a:ext cx="4237537" cy="282640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F669BA-584B-40AE-8648-4E22A97CF4AE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699792" y="0"/>
            <a:ext cx="417705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Имиджевые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объекты</a:t>
            </a:r>
          </a:p>
        </p:txBody>
      </p:sp>
      <p:pic>
        <p:nvPicPr>
          <p:cNvPr id="10" name="Рисунок 9" descr="\\FTPSERVER\ftp\районы\02_ ОТДЕЛЫ МОУ МЧС\Пресс-секретарь\001САЙТ\7 _ИЮЛЬ 2020\06.07\размещено\Пуховичи комната\IMG_57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7989"/>
            <a:ext cx="3921730" cy="271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G:\Работа\Подтверждающие в МЧС\Июнь\4 Подтверждающие по отчету за 6 месяцев\Имиджевые\Минский район имиджевая площадка ратомский детский сад №2\IMG_20200604_1730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6428"/>
            <a:ext cx="3960440" cy="2756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G:\Работа\Подтверждающие в МЧС\Июнь\4 Подтверждающие по отчету за 6 месяцев\Имиджевые\Узда\Городок\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" r="6760"/>
          <a:stretch/>
        </p:blipFill>
        <p:spPr bwMode="auto">
          <a:xfrm>
            <a:off x="340177" y="3609702"/>
            <a:ext cx="3977089" cy="298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\\FTPSERVER\ftp\районы\02_ ОТДЕЛЫ МОУ МЧС\Пропаганда\07 ОТЧЕТЫ\03_ЕЖЕГОДНЫЕ ОТЧЕТЫ\2019\ЦБЖиВО\Сведения по районам\ПБЖ\Остановки\Молодечно\IMG-4281c9f613048a248c7f5c42d5699e6a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89884"/>
            <a:ext cx="3960440" cy="2970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4075" y="115888"/>
            <a:ext cx="5616575" cy="493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безопасности в г. Борисове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0713"/>
            <a:ext cx="4103688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4"/>
          <a:stretch>
            <a:fillRect/>
          </a:stretch>
        </p:blipFill>
        <p:spPr bwMode="auto">
          <a:xfrm>
            <a:off x="4821238" y="620713"/>
            <a:ext cx="4143375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4103688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238" y="3508375"/>
            <a:ext cx="4143375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D3185D-BDD3-4E15-A7AB-749D75D3C4E4}" type="slidenum">
              <a:rPr lang="ru-RU" altLang="ru-RU"/>
              <a:pPr/>
              <a:t>14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"/>
          <a:stretch>
            <a:fillRect/>
          </a:stretch>
        </p:blipFill>
        <p:spPr bwMode="auto">
          <a:xfrm>
            <a:off x="4538663" y="657225"/>
            <a:ext cx="428307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-7937"/>
            <a:ext cx="5643562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безопасности в г. Несвиже</a:t>
            </a:r>
          </a:p>
        </p:txBody>
      </p:sp>
      <p:pic>
        <p:nvPicPr>
          <p:cNvPr id="17412" name="Picture 6" descr="\\Servdb\oao\Коллегии Минского областного УМЧС\2018\НЕСВИЖ Фото центра безопасности на 18.01.2018\IMG_28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657225"/>
            <a:ext cx="421322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9" descr="\\Servdb\oao\Коллегии Минского областного УМЧС\2018\НЕСВИЖ Фото центра безопасности на 18.01.2018\IMG_06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3797300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/>
          <a:stretch>
            <a:fillRect/>
          </a:stretch>
        </p:blipFill>
        <p:spPr bwMode="auto">
          <a:xfrm>
            <a:off x="128588" y="3786188"/>
            <a:ext cx="42164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BA1EDA-F36B-453B-B413-77286940CFDB}" type="slidenum">
              <a:rPr lang="ru-RU" altLang="ru-RU"/>
              <a:pPr/>
              <a:t>15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752" y="116632"/>
            <a:ext cx="4357688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Граффити на стенах зданий</a:t>
            </a:r>
          </a:p>
        </p:txBody>
      </p:sp>
      <p:sp>
        <p:nvSpPr>
          <p:cNvPr id="18437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657A80-42C3-474B-8AEA-275FDA7E0606}" type="slidenum">
              <a:rPr lang="ru-RU" altLang="ru-RU"/>
              <a:pPr/>
              <a:t>16</a:t>
            </a:fld>
            <a:endParaRPr lang="ru-RU" altLang="ru-RU"/>
          </a:p>
        </p:txBody>
      </p:sp>
      <p:pic>
        <p:nvPicPr>
          <p:cNvPr id="18438" name="Рисунок 6" descr="E:\Катя\ВАЖНО!\граффити\Красная Слобода\2 0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6"/>
          <a:stretch/>
        </p:blipFill>
        <p:spPr bwMode="auto">
          <a:xfrm>
            <a:off x="6143625" y="981075"/>
            <a:ext cx="2892871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D:\КАТЯ\ВАЖНО!\граффити\Пр-т Мира\Солигорск, граффити пр.Мира\IMG_823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0" r="6896"/>
          <a:stretch/>
        </p:blipFill>
        <p:spPr bwMode="auto">
          <a:xfrm>
            <a:off x="107504" y="997074"/>
            <a:ext cx="2881733" cy="5500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D:\КАТЯ\Статьи\статьи\2020\06_июнь\СОлигорск новое ГРАФФИТИ\DSC_044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7" r="12278"/>
          <a:stretch/>
        </p:blipFill>
        <p:spPr bwMode="auto">
          <a:xfrm>
            <a:off x="3112802" y="997074"/>
            <a:ext cx="2880320" cy="5466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4624"/>
            <a:ext cx="8785225" cy="6894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В соответствии </a:t>
            </a:r>
            <a:r>
              <a:rPr lang="ru-RU" sz="2600" b="1" dirty="0">
                <a:solidFill>
                  <a:srgbClr val="FF0505"/>
                </a:solidFill>
                <a:latin typeface="+mn-lt"/>
                <a:ea typeface="+mj-ea"/>
                <a:cs typeface="+mj-cs"/>
              </a:rPr>
              <a:t>со ст. 15 Закона «Об основах деятельности по профилактике правонарушений»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субъекты профилактики обязаны проводить профилактические мероприятия, направленные на предупреждение пожаров и других чрезвычайных ситуаций, а также гибели людей от них.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Наряду с МЧС меры по приведению жилищного фонда в пожаробезопасное состояние должны принимать </a:t>
            </a:r>
            <a:r>
              <a:rPr lang="ru-RU" sz="26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местные исполнительные и распорядительные органы, органы управления здравоохранением, государственные организации здравоохранения, органы управления образованием, учреждения образования, органы </a:t>
            </a: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</a:b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по </a:t>
            </a:r>
            <a:r>
              <a:rPr lang="ru-RU" sz="26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труду, занятости и социальной защите, учреждения социального обслуживания, организации, осуществляющие эксплуатацию жилищного фонда </a:t>
            </a: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</a:b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и </a:t>
            </a:r>
            <a:r>
              <a:rPr lang="ru-RU" sz="26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(или) предоставляющие жилищно-коммунальные услуги, органы внутренних дел и другие заинтересованные </a:t>
            </a:r>
          </a:p>
        </p:txBody>
      </p:sp>
      <p:sp>
        <p:nvSpPr>
          <p:cNvPr id="19459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5B88EB-5100-4BF4-8120-8E92F94769E3}" type="slidenum">
              <a:rPr lang="ru-RU" altLang="ru-RU"/>
              <a:pPr/>
              <a:t>17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214313" y="820193"/>
            <a:ext cx="871537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За 6 месяцев 2020 года на территории Минской области произошло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1363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пожара (загорания) в природных экосистемах. Основное количество пожаров произошло на территориях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Минского (188), Борисовского (162), Солигорского (109) районов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. Наибольшее количество пожаров в лесах произошло на территориях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Солигорского (18), Воложинского (14), Пуховичского (11) районов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(всего по области произошло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119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лесных пожаров). Не остается без внимания и ситуация с торфяными пожарами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. Здесь обстановка остается неспокойной на территориях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Пуховичского (9), Солигорского (6), Смолевичского (3), Узденского (2), Столбцовского (1). Слуцкого (1), Молодечненского (1), Логойского (1) и Воложинского (1) районов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(всего по области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25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торфяных пожаров). </a:t>
            </a:r>
            <a:endParaRPr lang="ru-RU" sz="2600" dirty="0">
              <a:solidFill>
                <a:srgbClr val="284C6A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20483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AD8AAC-06B8-4AB7-A598-1925FB9849A6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327376" y="116632"/>
            <a:ext cx="683058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49263" algn="just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Предупреждение пожаров в экосистемах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357188"/>
            <a:ext cx="8858250" cy="5786437"/>
          </a:xfrm>
        </p:spPr>
        <p:txBody>
          <a:bodyPr/>
          <a:lstStyle/>
          <a:p>
            <a:pPr algn="just">
              <a:tabLst>
                <a:tab pos="1166813" algn="l"/>
                <a:tab pos="2509838" algn="l"/>
                <a:tab pos="2597150" algn="l"/>
                <a:tab pos="3676650" algn="l"/>
              </a:tabLst>
              <a:defRPr/>
            </a:pPr>
            <a:r>
              <a:rPr lang="ru-RU" sz="3200" b="1" dirty="0" smtClean="0">
                <a:latin typeface="+mn-lt"/>
              </a:rPr>
              <a:t>С</a:t>
            </a:r>
            <a:r>
              <a:rPr lang="x-none" sz="3200" b="1" dirty="0" smtClean="0">
                <a:latin typeface="+mn-lt"/>
              </a:rPr>
              <a:t>тать</a:t>
            </a:r>
            <a:r>
              <a:rPr lang="ru-RU" sz="3200" b="1" dirty="0" smtClean="0">
                <a:latin typeface="+mn-lt"/>
              </a:rPr>
              <a:t>я</a:t>
            </a:r>
            <a:r>
              <a:rPr lang="x-none" sz="3200" b="1" dirty="0" smtClean="0">
                <a:latin typeface="+mn-lt"/>
              </a:rPr>
              <a:t> 15.57</a:t>
            </a:r>
            <a:r>
              <a:rPr lang="x-none" sz="3200" dirty="0" smtClean="0">
                <a:latin typeface="+mn-lt"/>
              </a:rPr>
              <a:t>. </a:t>
            </a:r>
            <a:r>
              <a:rPr lang="ru-RU" sz="3200" dirty="0" smtClean="0">
                <a:latin typeface="+mn-lt"/>
              </a:rPr>
              <a:t>К</a:t>
            </a:r>
            <a:r>
              <a:rPr lang="x-none" sz="3200" dirty="0" smtClean="0">
                <a:latin typeface="+mn-lt"/>
              </a:rPr>
              <a:t>одекса </a:t>
            </a:r>
            <a:r>
              <a:rPr lang="ru-RU" sz="3200" dirty="0" smtClean="0">
                <a:latin typeface="+mn-lt"/>
              </a:rPr>
              <a:t>Республики Беларусь </a:t>
            </a:r>
            <a:br>
              <a:rPr lang="ru-RU" sz="3200" dirty="0" smtClean="0">
                <a:latin typeface="+mn-lt"/>
              </a:rPr>
            </a:br>
            <a:r>
              <a:rPr lang="x-none" sz="3200" dirty="0" smtClean="0">
                <a:latin typeface="+mn-lt"/>
              </a:rPr>
              <a:t>об административных правонарушениях</a:t>
            </a:r>
            <a:r>
              <a:rPr lang="ru-RU" sz="3200" dirty="0" smtClean="0">
                <a:latin typeface="+mn-lt"/>
              </a:rPr>
              <a:t>. Незаконное выжигание сухой растительности, трав на корню, а также стерни и пожнивных остатков на полях либо непринятие мер по ликвидации палов</a:t>
            </a:r>
            <a:r>
              <a:rPr lang="x-none" sz="3200" dirty="0" smtClean="0">
                <a:latin typeface="+mn-lt"/>
              </a:rPr>
              <a:t> на земельных участках влекут наложение </a:t>
            </a:r>
            <a:r>
              <a:rPr lang="x-none" sz="3200" b="1" dirty="0" smtClean="0">
                <a:solidFill>
                  <a:srgbClr val="FF0505"/>
                </a:solidFill>
                <a:latin typeface="+mn-lt"/>
              </a:rPr>
              <a:t>штрафа в размере от десяти</a:t>
            </a:r>
            <a:r>
              <a:rPr lang="ru-RU" sz="3200" b="1" dirty="0" smtClean="0">
                <a:solidFill>
                  <a:srgbClr val="FF0505"/>
                </a:solidFill>
                <a:latin typeface="+mn-lt"/>
              </a:rPr>
              <a:t> </a:t>
            </a:r>
            <a:r>
              <a:rPr lang="x-none" sz="3200" b="1" dirty="0" smtClean="0">
                <a:solidFill>
                  <a:srgbClr val="FF0505"/>
                </a:solidFill>
                <a:latin typeface="+mn-lt"/>
              </a:rPr>
              <a:t>до сорока базовых</a:t>
            </a:r>
            <a:r>
              <a:rPr lang="ru-RU" sz="3200" b="1" dirty="0" smtClean="0">
                <a:solidFill>
                  <a:srgbClr val="FF0505"/>
                </a:solidFill>
                <a:latin typeface="+mn-lt"/>
              </a:rPr>
              <a:t> </a:t>
            </a:r>
            <a:r>
              <a:rPr lang="x-none" sz="3200" dirty="0" smtClean="0">
                <a:latin typeface="+mn-lt"/>
              </a:rPr>
              <a:t>величин</a:t>
            </a:r>
            <a:endParaRPr lang="ru-RU" sz="3200" dirty="0">
              <a:latin typeface="+mn-lt"/>
            </a:endParaRP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8EC2FF-690C-475C-A5A6-4F7500EC4AF9}" type="slidenum">
              <a:rPr lang="ru-RU" altLang="ru-RU"/>
              <a:pPr/>
              <a:t>19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8655834"/>
              </p:ext>
            </p:extLst>
          </p:nvPr>
        </p:nvGraphicFramePr>
        <p:xfrm>
          <a:off x="1239838" y="4054475"/>
          <a:ext cx="6176962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27" name="Диаграмма 4"/>
          <p:cNvGraphicFramePr>
            <a:graphicFrameLocks/>
          </p:cNvGraphicFramePr>
          <p:nvPr/>
        </p:nvGraphicFramePr>
        <p:xfrm>
          <a:off x="782638" y="1450975"/>
          <a:ext cx="6918325" cy="151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r:id="rId5" imgW="6919560" imgH="1518036" progId="Excel.Chart.8">
                  <p:embed/>
                </p:oleObj>
              </mc:Choice>
              <mc:Fallback>
                <p:oleObj r:id="rId5" imgW="6919560" imgH="1518036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638" y="1450975"/>
                        <a:ext cx="6918325" cy="1519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605838" cy="620713"/>
          </a:xfrm>
        </p:spPr>
        <p:txBody>
          <a:bodyPr/>
          <a:lstStyle/>
          <a:p>
            <a:pPr algn="ctr">
              <a:defRPr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Обстановка с пожарами и гибелью людей от них</a:t>
            </a:r>
            <a:br>
              <a:rPr lang="ru-RU" alt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Количество пожаров снизилось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на 0,3%</a:t>
            </a: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 (с 780 до 778), гибель людей </a:t>
            </a:r>
            <a:br>
              <a:rPr lang="ru-RU" sz="2000" dirty="0" smtClean="0">
                <a:solidFill>
                  <a:srgbClr val="FF0000"/>
                </a:solidFill>
                <a:latin typeface="+mn-lt"/>
              </a:rPr>
            </a:b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от пожаров увеличилась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на 54,8% </a:t>
            </a: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(с 62 до 96 человек)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1318652"/>
              </p:ext>
            </p:extLst>
          </p:nvPr>
        </p:nvGraphicFramePr>
        <p:xfrm>
          <a:off x="955675" y="1533525"/>
          <a:ext cx="6948488" cy="255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3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149D30-8250-451E-8699-6A6A8AAE93B2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071563"/>
            <a:ext cx="8858250" cy="5572125"/>
          </a:xfrm>
        </p:spPr>
        <p:txBody>
          <a:bodyPr/>
          <a:lstStyle/>
          <a:p>
            <a:pPr algn="just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Общими требованиями пожарной  безопасности </a:t>
            </a:r>
            <a:r>
              <a:rPr lang="ru-RU" sz="2200" dirty="0" smtClean="0">
                <a:latin typeface="+mn-lt"/>
              </a:rPr>
              <a:t>к содержанию и эксплуатации капитальных строений (зданий, сооружений), изолированных помещений и иных объектов, принадлежащих субъектам хозяйствования (утверждены Декретом Президента Республики Беларусь от 23.11.2017 № 7),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контролируемое разведение костров</a:t>
            </a:r>
            <a:r>
              <a:rPr lang="ru-RU" sz="2200" dirty="0" smtClean="0">
                <a:latin typeface="+mn-lt"/>
              </a:rPr>
              <a:t>, размещение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специальных приспособлений </a:t>
            </a:r>
            <a:r>
              <a:rPr lang="ru-RU" sz="2200" dirty="0" smtClean="0">
                <a:latin typeface="+mn-lt"/>
              </a:rPr>
              <a:t>для горящего угля (мангал, барбекю, гриль, камин и аналогичные приспособления) допускаются на территориях торговых объектов, объектов общественного питания, ярмарок, рынков и выставок, баз отдыха, курортных и парковых зон, зон отдыха и туризма при условиях: размещения очагов горения на расстоянии,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исключающем загорание </a:t>
            </a:r>
            <a:r>
              <a:rPr lang="ru-RU" sz="2200" dirty="0" smtClean="0">
                <a:latin typeface="+mn-lt"/>
              </a:rPr>
              <a:t>ближайших строений и других горючих предметов (материалов); размещения вблизи очагов горения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средств тушения</a:t>
            </a:r>
            <a:r>
              <a:rPr lang="ru-RU" sz="2200" dirty="0" smtClean="0">
                <a:latin typeface="+mn-lt"/>
              </a:rPr>
              <a:t>; обеспечения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непрерывного контроля </a:t>
            </a:r>
            <a:r>
              <a:rPr lang="ru-RU" sz="2200" dirty="0" smtClean="0">
                <a:latin typeface="+mn-lt"/>
              </a:rPr>
              <a:t>за процессом горения. По окончании использования очагов горения либо после прекращения постоянного контроля за процессом горения остатки горящих (тлеющих) материалов должны быть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потушены до полного </a:t>
            </a:r>
            <a:r>
              <a:rPr lang="ru-RU" sz="2200" dirty="0" smtClean="0">
                <a:latin typeface="+mn-lt"/>
              </a:rPr>
              <a:t>прекращения тления</a:t>
            </a:r>
            <a:endParaRPr lang="ru-RU" sz="22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313" y="0"/>
            <a:ext cx="8461375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правил пожарной безопасности при разведении костров, приготовлении пищи  </a:t>
            </a:r>
          </a:p>
        </p:txBody>
      </p:sp>
      <p:sp>
        <p:nvSpPr>
          <p:cNvPr id="2253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CFCD60-060D-4363-A8A7-9FF9D5D54F63}" type="slidenum">
              <a:rPr lang="ru-RU" altLang="ru-RU"/>
              <a:pPr/>
              <a:t>20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0907824"/>
              </p:ext>
            </p:extLst>
          </p:nvPr>
        </p:nvGraphicFramePr>
        <p:xfrm>
          <a:off x="-180528" y="1700808"/>
          <a:ext cx="576064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4644008" y="980728"/>
          <a:ext cx="3888432" cy="4028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4" name="Прямоугольник 14"/>
          <p:cNvSpPr>
            <a:spLocks noChangeArrowheads="1"/>
          </p:cNvSpPr>
          <p:nvPr/>
        </p:nvSpPr>
        <p:spPr bwMode="auto">
          <a:xfrm>
            <a:off x="539750" y="260350"/>
            <a:ext cx="8424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81%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пожаров и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97%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- в жилом секторе </a:t>
            </a:r>
            <a:endParaRPr lang="ru-RU" altLang="ru-RU" sz="2800" b="1" dirty="0">
              <a:solidFill>
                <a:srgbClr val="FF0000"/>
              </a:solidFill>
            </a:endParaRPr>
          </a:p>
        </p:txBody>
      </p:sp>
      <p:sp>
        <p:nvSpPr>
          <p:cNvPr id="205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36FB15-BEA7-46EB-866D-2A3F4351D7D9}" type="slidenum">
              <a:rPr lang="ru-RU" altLang="ru-RU"/>
              <a:pPr/>
              <a:t>3</a:t>
            </a:fld>
            <a:endParaRPr lang="ru-RU" altLang="ru-RU"/>
          </a:p>
        </p:txBody>
      </p:sp>
      <p:graphicFrame>
        <p:nvGraphicFramePr>
          <p:cNvPr id="4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6060780"/>
              </p:ext>
            </p:extLst>
          </p:nvPr>
        </p:nvGraphicFramePr>
        <p:xfrm>
          <a:off x="0" y="2636912"/>
          <a:ext cx="5148064" cy="4337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2562702"/>
              </p:ext>
            </p:extLst>
          </p:nvPr>
        </p:nvGraphicFramePr>
        <p:xfrm>
          <a:off x="4129237" y="1052736"/>
          <a:ext cx="4859337" cy="3095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142875"/>
            <a:ext cx="728662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 причины  гибели людей </a:t>
            </a:r>
            <a:r>
              <a:rPr lang="ru-RU" alt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пожаров</a:t>
            </a:r>
            <a:endParaRPr lang="ru-RU" alt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3657636"/>
              </p:ext>
            </p:extLst>
          </p:nvPr>
        </p:nvGraphicFramePr>
        <p:xfrm>
          <a:off x="-33883" y="757237"/>
          <a:ext cx="8934450" cy="587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D64ACA-E70D-471E-8761-1F06D59B75F1}" type="slidenum">
              <a:rPr lang="ru-RU" altLang="ru-RU"/>
              <a:pPr/>
              <a:t>4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142875"/>
            <a:ext cx="728662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 </a:t>
            </a:r>
            <a:r>
              <a:rPr lang="ru-RU" alt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причины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пожаров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0662388"/>
              </p:ext>
            </p:extLst>
          </p:nvPr>
        </p:nvGraphicFramePr>
        <p:xfrm>
          <a:off x="-396552" y="980728"/>
          <a:ext cx="9070975" cy="4289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0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FA6CD7-C779-4AC5-B7FE-9BE643A863AA}" type="slidenum">
              <a:rPr lang="ru-RU" altLang="ru-RU"/>
              <a:pPr/>
              <a:t>5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813" y="142875"/>
            <a:ext cx="648017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Пожарно-профилактическая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работа</a:t>
            </a: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 rot="10800000" flipV="1">
            <a:off x="323528" y="337413"/>
            <a:ext cx="86439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 sz="2400" dirty="0">
              <a:latin typeface="Arial" charset="0"/>
            </a:endParaRPr>
          </a:p>
          <a:p>
            <a:pPr indent="447675" algn="just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Проведены смотры противопожарного состояния более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79,5 тыс.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домовладений (квартир) граждан, в </a:t>
            </a:r>
            <a:r>
              <a:rPr lang="ru-RU" sz="2400" dirty="0" err="1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т.ч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. более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13,7 тыс.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домовладений (квартир) граждан обследовано совместно с представителями субъектов профилактики (ОВД, органы прокуратуры, соцзащиты, образования и др.). </a:t>
            </a:r>
            <a: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По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результатам проведенных смотров проинструктировано (проведено профилактических бесед) более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187 тыс.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человек. </a:t>
            </a:r>
          </a:p>
          <a:p>
            <a:pPr indent="447675" algn="just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Особое внимание уделяется отдельным категориям граждан.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В первом полугодии 2020 года проведены обследования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365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домовладений (квартир) инвалидов и участников Великой Отечественной войны,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4456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- одиноких пожилых граждан,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18007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- одиноко проживающих пожилых граждан,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3742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- инвалидов I, II нерабочих групп,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12083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– многодетных семей,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38 862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– семей, воспитывающих несовершеннолетних детей.</a:t>
            </a:r>
          </a:p>
        </p:txBody>
      </p:sp>
      <p:sp>
        <p:nvSpPr>
          <p:cNvPr id="1024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ACCDAF-3D0D-4493-8AC9-34723C07FD1C}" type="slidenum">
              <a:rPr lang="ru-RU" altLang="ru-RU"/>
              <a:pPr/>
              <a:t>6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14" descr="http://mchs.gov.by/img/889/~20170513_100239_novij%20razmer_323031_300x0_m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7" b="32667"/>
          <a:stretch/>
        </p:blipFill>
        <p:spPr bwMode="auto">
          <a:xfrm>
            <a:off x="6236841" y="127420"/>
            <a:ext cx="2857500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0" descr="http://mchs.gov.by/img/889/~img_4486_novij%20razmer_324194_300x0_m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89" y="4256804"/>
            <a:ext cx="3040063" cy="231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4" descr="http://mchs.gov.by/img/889/~5_324187_300x0_m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7" b="9565"/>
          <a:stretch/>
        </p:blipFill>
        <p:spPr bwMode="auto">
          <a:xfrm>
            <a:off x="6236841" y="3234394"/>
            <a:ext cx="2834208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Прямоугольник 6"/>
          <p:cNvSpPr>
            <a:spLocks noChangeArrowheads="1"/>
          </p:cNvSpPr>
          <p:nvPr/>
        </p:nvSpPr>
        <p:spPr bwMode="auto">
          <a:xfrm>
            <a:off x="323528" y="476672"/>
            <a:ext cx="5360293" cy="892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8" tIns="45680" rIns="91358" bIns="4568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 деятельность </a:t>
            </a:r>
            <a:br>
              <a:rPr lang="ru-RU" alt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жилом секторе</a:t>
            </a:r>
          </a:p>
        </p:txBody>
      </p:sp>
      <p:sp>
        <p:nvSpPr>
          <p:cNvPr id="11273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892829-A151-4BB1-93FB-C89046F4F183}" type="slidenum">
              <a:rPr lang="ru-RU" altLang="ru-RU"/>
              <a:pPr/>
              <a:t>7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4816" r="16252"/>
          <a:stretch/>
        </p:blipFill>
        <p:spPr>
          <a:xfrm>
            <a:off x="107504" y="4256803"/>
            <a:ext cx="2736305" cy="23122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t="454"/>
          <a:stretch/>
        </p:blipFill>
        <p:spPr>
          <a:xfrm>
            <a:off x="132488" y="2060848"/>
            <a:ext cx="2711321" cy="20242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/>
          <a:srcRect r="4189"/>
          <a:stretch/>
        </p:blipFill>
        <p:spPr>
          <a:xfrm>
            <a:off x="3056789" y="1977576"/>
            <a:ext cx="3027379" cy="21075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07300" cy="5214937"/>
          </a:xfrm>
        </p:spPr>
        <p:txBody>
          <a:bodyPr/>
          <a:lstStyle/>
          <a:p>
            <a:pPr indent="447675" algn="just">
              <a:defRPr/>
            </a:pPr>
            <a:r>
              <a:rPr lang="ru-RU" sz="3200" dirty="0" smtClean="0">
                <a:latin typeface="+mn-lt"/>
              </a:rPr>
              <a:t>Проведены ремонты отопительных печей 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 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310</a:t>
            </a:r>
            <a:r>
              <a:rPr lang="ru-RU" sz="3200" dirty="0" smtClean="0">
                <a:latin typeface="+mn-lt"/>
              </a:rPr>
              <a:t> домовладениях (73,1%), электропроводки в 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296</a:t>
            </a:r>
            <a:r>
              <a:rPr lang="ru-RU" sz="3200" dirty="0" smtClean="0">
                <a:latin typeface="+mn-lt"/>
              </a:rPr>
              <a:t> домовладениях (74,2%), установлены АПИ в 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2795</a:t>
            </a:r>
            <a:r>
              <a:rPr lang="ru-RU" sz="32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200" dirty="0" smtClean="0">
                <a:latin typeface="+mn-lt"/>
              </a:rPr>
              <a:t>домовладениях (квартирах) (89,8%), в 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186</a:t>
            </a:r>
            <a:r>
              <a:rPr lang="ru-RU" sz="3200" dirty="0" smtClean="0">
                <a:latin typeface="+mn-lt"/>
              </a:rPr>
              <a:t> домовладениях (квартирах) выполнены работы по установке 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и объединению АПИ в сеть (либо выводу сигнала на СЗУ)</a:t>
            </a:r>
            <a:r>
              <a:rPr lang="ru-RU" sz="3200" b="1" dirty="0" smtClean="0">
                <a:latin typeface="+mn-lt"/>
              </a:rPr>
              <a:t> </a:t>
            </a:r>
            <a:endParaRPr lang="ru-RU" sz="3200" dirty="0">
              <a:latin typeface="+mn-lt"/>
            </a:endParaRPr>
          </a:p>
        </p:txBody>
      </p:sp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E1FEC-2963-4DAB-91A2-0C000423443F}" type="slidenum">
              <a:rPr lang="ru-RU" altLang="ru-RU"/>
              <a:pPr/>
              <a:t>8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-180975" y="-30163"/>
            <a:ext cx="9337675" cy="1443038"/>
          </a:xfrm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Пилотный проект по установке в домовладениях многодетных семей оборудования для обнаружения и оповещения </a:t>
            </a:r>
            <a:r>
              <a:rPr lang="ru-RU" alt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 </a:t>
            </a:r>
            <a:r>
              <a:rPr lang="ru-RU" altLang="ru-RU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пожаре </a:t>
            </a:r>
            <a:r>
              <a:rPr lang="ru-RU" alt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alt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возможностью </a:t>
            </a:r>
            <a:r>
              <a:rPr lang="ru-RU" altLang="ru-RU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передачи сигналов </a:t>
            </a:r>
            <a:r>
              <a:rPr lang="ru-RU" altLang="ru-RU" sz="24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 </a:t>
            </a:r>
            <a:r>
              <a:rPr lang="ru-RU" altLang="ru-RU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сработке АПИ посредством сотовой связи</a:t>
            </a:r>
          </a:p>
        </p:txBody>
      </p:sp>
      <p:pic>
        <p:nvPicPr>
          <p:cNvPr id="1331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557338"/>
            <a:ext cx="5286375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Прямоугольник 2"/>
          <p:cNvSpPr>
            <a:spLocks noChangeArrowheads="1"/>
          </p:cNvSpPr>
          <p:nvPr/>
        </p:nvSpPr>
        <p:spPr bwMode="auto">
          <a:xfrm>
            <a:off x="107504" y="2583458"/>
            <a:ext cx="3451671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sz="26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i="1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Всего в 2019 году </a:t>
            </a:r>
            <a:r>
              <a:rPr lang="ru-RU" altLang="ru-RU" sz="2400" i="1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оборудовано 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17</a:t>
            </a:r>
            <a:r>
              <a:rPr lang="ru-RU" altLang="ru-RU" sz="2400" i="1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</a:t>
            </a:r>
            <a:r>
              <a:rPr lang="ru-RU" altLang="ru-RU" sz="2400" i="1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домовладений во всех регионах области</a:t>
            </a:r>
          </a:p>
          <a:p>
            <a:r>
              <a:rPr lang="ru-RU" altLang="ru-RU" sz="2400" i="1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(с начала проекта - </a:t>
            </a:r>
            <a:r>
              <a:rPr lang="ru-RU" alt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130</a:t>
            </a:r>
            <a:r>
              <a:rPr lang="ru-RU" altLang="ru-RU" sz="2400" i="1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)</a:t>
            </a:r>
          </a:p>
          <a:p>
            <a:pPr algn="ctr"/>
            <a:endParaRPr lang="ru-RU" altLang="ru-RU" sz="2800" dirty="0"/>
          </a:p>
        </p:txBody>
      </p:sp>
      <p:sp>
        <p:nvSpPr>
          <p:cNvPr id="13317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A90B5B-0E38-4E7B-9FFF-3868D5FF1F52}" type="slidenum">
              <a:rPr lang="ru-RU" altLang="ru-RU"/>
              <a:pPr/>
              <a:t>9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чебный семинар — презентаци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18" tIns="45710" rIns="91418" bIns="4571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18" tIns="45710" rIns="91418" bIns="4571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Учебный семинар — презентация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семинар — презентация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Учебный семинар — презентация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Учебный семинар — презентация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9679</TotalTime>
  <Words>555</Words>
  <Application>Microsoft Office PowerPoint</Application>
  <PresentationFormat>Экран (4:3)</PresentationFormat>
  <Paragraphs>93</Paragraphs>
  <Slides>20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Times New Roman</vt:lpstr>
      <vt:lpstr>Trebuchet MS</vt:lpstr>
      <vt:lpstr>Учебный семинар — презентация</vt:lpstr>
      <vt:lpstr>Диаграмма Microsoft Excel</vt:lpstr>
      <vt:lpstr>Презентация PowerPoint</vt:lpstr>
      <vt:lpstr>    Обстановка с пожарами и гибелью людей от них  Количество пожаров снизилось на 0,3% (с 780 до 778), гибель людей  от пожаров увеличилась на 54,8% (с 62 до 96 человек)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Проведены ремонты отопительных печей  в 310 домовладениях (73,1%), электропроводки в 296 домовладениях (74,2%), установлены АПИ в 2795 домовладениях (квартирах) (89,8%), в 186 домовладениях (квартирах) выполнены работы по установке  и объединению АПИ в сеть (либо выводу сигнала на СЗУ) </vt:lpstr>
      <vt:lpstr>Пилотный проект по установке в домовладениях многодетных семей оборудования для обнаружения и оповещения о пожаре  с возможностью передачи сигналов о сработке АПИ посредством сотовой связи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 15.57. Кодекса Республики Беларусь  об административных правонарушениях. Незаконное выжигание сухой растительности, трав на корню, а также стерни и пожнивных остатков на полях либо непринятие мер по ликвидации палов на земельных участках влекут наложение штрафа в размере от десяти до сорока базовых величин</vt:lpstr>
      <vt:lpstr>Общими требованиями пожарной  безопасности к содержанию и эксплуатации капитальных строений (зданий, сооружений), изолированных помещений и иных объектов, принадлежащих субъектам хозяйствования (утверждены Декретом Президента Республики Беларусь от 23.11.2017 № 7), контролируемое разведение костров, размещение специальных приспособлений для горящего угля (мангал, барбекю, гриль, камин и аналогичные приспособления) допускаются на территориях торговых объектов, объектов общественного питания, ярмарок, рынков и выставок, баз отдыха, курортных и парковых зон, зон отдыха и туризма при условиях: размещения очагов горения на расстоянии, исключающем загорание ближайших строений и других горючих предметов (материалов); размещения вблизи очагов горения средств тушения; обеспечения непрерывного контроля за процессом горения. По окончании использования очагов горения либо после прекращения постоянного контроля за процессом горения остатки горящих (тлеющих) материалов должны быть потушены до полного прекращения тления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требований                            Директивы Президента Республики Беларусь от 11 марта 2004 г. № 1                                     «О мерах по укреплению общественной безопасности и дисциплины»</dc:title>
  <dc:creator>Гомола Татьяна</dc:creator>
  <cp:lastModifiedBy>Лошик Евгений</cp:lastModifiedBy>
  <cp:revision>1219</cp:revision>
  <cp:lastPrinted>2015-07-31T05:41:34Z</cp:lastPrinted>
  <dcterms:created xsi:type="dcterms:W3CDTF">2014-06-25T09:09:40Z</dcterms:created>
  <dcterms:modified xsi:type="dcterms:W3CDTF">2020-07-14T05:56:57Z</dcterms:modified>
</cp:coreProperties>
</file>