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theme/themeOverride2.xml" ContentType="application/vnd.openxmlformats-officedocument.themeOverride+xml"/>
  <Override PartName="/ppt/drawings/drawing2.xml" ContentType="application/vnd.openxmlformats-officedocument.drawingml.chartshapes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theme/themeOverride3.xml" ContentType="application/vnd.openxmlformats-officedocument.themeOverride+xml"/>
  <Override PartName="/ppt/drawings/drawing3.xml" ContentType="application/vnd.openxmlformats-officedocument.drawingml.chartshapes+xml"/>
  <Override PartName="/ppt/charts/chart5.xml" ContentType="application/vnd.openxmlformats-officedocument.drawingml.chart+xml"/>
  <Override PartName="/ppt/theme/themeOverride4.xml" ContentType="application/vnd.openxmlformats-officedocument.themeOverride+xml"/>
  <Override PartName="/ppt/drawings/drawing4.xml" ContentType="application/vnd.openxmlformats-officedocument.drawingml.chartshapes+xml"/>
  <Override PartName="/ppt/charts/chart6.xml" ContentType="application/vnd.openxmlformats-officedocument.drawingml.chart+xml"/>
  <Override PartName="/ppt/theme/themeOverride5.xml" ContentType="application/vnd.openxmlformats-officedocument.themeOverride+xml"/>
  <Override PartName="/ppt/drawings/drawing5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12"/>
  </p:notesMasterIdLst>
  <p:sldIdLst>
    <p:sldId id="413" r:id="rId2"/>
    <p:sldId id="462" r:id="rId3"/>
    <p:sldId id="461" r:id="rId4"/>
    <p:sldId id="466" r:id="rId5"/>
    <p:sldId id="465" r:id="rId6"/>
    <p:sldId id="459" r:id="rId7"/>
    <p:sldId id="460" r:id="rId8"/>
    <p:sldId id="464" r:id="rId9"/>
    <p:sldId id="467" r:id="rId10"/>
    <p:sldId id="463" r:id="rId11"/>
  </p:sldIdLst>
  <p:sldSz cx="9144000" cy="5143500" type="screen16x9"/>
  <p:notesSz cx="6761163" cy="99425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  <a:srgbClr val="CCFF33"/>
    <a:srgbClr val="FF0066"/>
    <a:srgbClr val="B8E08C"/>
    <a:srgbClr val="FFFF99"/>
    <a:srgbClr val="FFCC00"/>
    <a:srgbClr val="66CCFF"/>
    <a:srgbClr val="99CCFF"/>
    <a:srgbClr val="FFFF66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1FECB4D8-DB02-4DC6-A0A2-4F2EBAE1DC90}" styleName="Средний стиль 1 - акцент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D113A9D2-9D6B-4929-AA2D-F23B5EE8CBE7}" styleName="Стиль из темы 2 - акцент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9" d="100"/>
          <a:sy n="89" d="100"/>
        </p:scale>
        <p:origin x="-384" y="498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1.xml"/><Relationship Id="rId2" Type="http://schemas.openxmlformats.org/officeDocument/2006/relationships/oleObject" Target="file:///D:\&#1052;&#1086;&#1080;%20&#1076;&#1086;&#1082;&#1091;&#1084;&#1077;&#1085;&#1090;&#1099;\&#1052;&#1054;&#1048;\&#1045;&#1076;&#1080;&#1085;&#1099;&#1081;%20&#1076;&#1077;&#1085;&#1100;%20&#1080;&#1085;&#1092;&#1086;&#1088;&#1084;&#1080;&#1088;&#1086;&#1074;&#1072;&#1085;&#1080;&#1103;\&#1055;&#1086;&#1083;&#1091;&#1075;&#1086;&#1076;&#1080;&#1077;%202020\&#1055;&#1086;&#1075;&#1080;&#1073;&#1096;&#1080;&#1077;%20&#1074;%20&#1044;&#1058;&#1055;,%20&#1085;&#1072;%20&#1087;&#1086;&#1078;&#1072;&#1088;&#1072;&#1093;%20&#1080;%20&#1087;&#1088;&#1086;&#1080;&#1079;&#1074;&#1086;&#1076;&#1089;&#1090;&#1074;&#1077;%20&#1079;&#1072;%206%20&#1084;&#1077;&#1089;&#1103;&#1094;&#1077;&#1074;%202020%20&#1075;&#1086;&#1076;&#1072;.xlsx" TargetMode="External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2.xml"/><Relationship Id="rId2" Type="http://schemas.openxmlformats.org/officeDocument/2006/relationships/oleObject" Target="file:///D:\&#1052;&#1086;&#1080;%20&#1076;&#1086;&#1082;&#1091;&#1084;&#1077;&#1085;&#1090;&#1099;\&#1052;&#1054;&#1048;\&#1054;&#1087;&#1077;&#1088;&#1072;&#1090;&#1080;&#1074;&#1085;&#1099;&#1077;%20&#1076;&#1072;&#1085;&#1085;&#1099;&#1077;\2020\&#1055;&#1086;&#1083;&#1091;&#1075;&#1086;&#1076;&#1080;&#1077;\&#1055;&#1086;&#1075;&#1080;&#1073;&#1096;&#1080;&#1077;%20&#1087;&#1086;%20&#1087;&#1086;&#1076;&#1095;&#1080;&#1085;&#1077;&#1085;&#1085;&#1086;&#1089;&#1090;&#1080;%20&#1079;&#1072;%206%20&#1084;&#1077;&#1089;&#1103;&#1094;&#1077;&#1074;%202020%20&#1075;&#1086;&#1076;&#1072;.xlsx" TargetMode="External"/><Relationship Id="rId1" Type="http://schemas.openxmlformats.org/officeDocument/2006/relationships/themeOverride" Target="../theme/themeOverride2.xm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D:\&#1052;&#1086;&#1080;%20&#1076;&#1086;&#1082;&#1091;&#1084;&#1077;&#1085;&#1090;&#1099;\&#1052;&#1054;&#1048;\&#1054;&#1087;&#1077;&#1088;&#1072;&#1090;&#1080;&#1074;&#1085;&#1099;&#1077;%20&#1076;&#1072;&#1085;&#1085;&#1099;&#1077;\2020\&#1055;&#1086;&#1083;&#1091;&#1075;&#1086;&#1076;&#1080;&#1077;\&#1055;&#1086;&#1075;&#1080;&#1073;&#1096;&#1080;&#1077;%20&#1087;&#1086;%20&#1087;&#1086;&#1076;&#1095;&#1080;&#1085;&#1077;&#1085;&#1085;&#1086;&#1089;&#1090;&#1080;%20&#1079;&#1072;%206%20&#1084;&#1077;&#1089;&#1103;&#1094;&#1077;&#1074;%202020%20&#1075;&#1086;&#1076;&#1072;.xlsx" TargetMode="Externa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3.xml"/><Relationship Id="rId2" Type="http://schemas.openxmlformats.org/officeDocument/2006/relationships/oleObject" Target="file:///D:\&#1052;&#1086;&#1080;%20&#1076;&#1086;&#1082;&#1091;&#1084;&#1077;&#1085;&#1090;&#1099;\&#1052;&#1054;&#1048;\&#1054;&#1087;&#1077;&#1088;&#1072;&#1090;&#1080;&#1074;&#1085;&#1099;&#1077;%20&#1076;&#1072;&#1085;&#1085;&#1099;&#1077;\2020\&#1055;&#1086;&#1083;&#1091;&#1075;&#1086;&#1076;&#1080;&#1077;\&#1055;&#1086;&#1075;&#1080;&#1073;&#1096;&#1080;&#1077;%20&#1085;&#1072;%20&#1087;&#1088;&#1086;&#1080;&#1079;&#1074;&#1086;&#1076;&#1089;&#1090;&#1074;&#1077;%20&#1074;%20&#1082;&#1086;&#1084;&#1084;&#1091;&#1085;&#1072;&#1083;&#1082;&#1077;%20&#1079;&#1072;%206%20&#1084;&#1077;&#1089;&#1103;&#1094;&#1077;&#1074;%202020%20&#1075;&#1086;&#1076;&#1072;.xlsx" TargetMode="External"/><Relationship Id="rId1" Type="http://schemas.openxmlformats.org/officeDocument/2006/relationships/themeOverride" Target="../theme/themeOverride3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4.xml"/><Relationship Id="rId2" Type="http://schemas.openxmlformats.org/officeDocument/2006/relationships/oleObject" Target="file:///C:\Users\Ivanova.f\AppData\Local\Microsoft\Windows\Temporary%20Internet%20Files\Content.Outlook\VUPSJS0J\&#1056;&#1072;&#1089;&#1087;&#1088;&#1077;&#1076;&#1077;&#1083;&#1077;&#1085;&#1080;&#1077;%20&#1074;&#1080;&#1085;&#1099;%20%20&#1085;&#1077;&#1089;&#1095;&#1072;&#1089;&#1090;&#1085;&#1099;&#1093;%20&#1089;&#1083;&#1091;&#1095;&#1072;&#1077;&#1074;%20&#1089;%20&#1090;&#1103;&#1078;&#1082;&#1080;&#1084;&#1080;%20&#1087;&#1086;&#1089;&#1083;&#1077;&#1076;&#1089;&#1090;&#1074;&#1080;&#1103;&#1084;&#1080;%20&#1079;&#1072;%206%20&#1084;&#1077;&#1089;&#1103;&#1094;&#1077;&#1074;%20%202020%20&#1075;&#1086;&#1076;&#1072;.xlsx" TargetMode="External"/><Relationship Id="rId1" Type="http://schemas.openxmlformats.org/officeDocument/2006/relationships/themeOverride" Target="../theme/themeOverride4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5.xml"/><Relationship Id="rId2" Type="http://schemas.openxmlformats.org/officeDocument/2006/relationships/oleObject" Target="file:///C:\Users\Ivanova.f\Documents\&#1050;&#1086;&#1087;&#1080;&#1103;%20&#1054;&#1089;&#1085;&#1086;&#1074;&#1085;&#1099;&#1077;%20&#1074;&#1085;&#1077;&#1096;&#1085;&#1080;&#1077;%20&#1087;&#1088;&#1080;&#1095;&#1080;&#1085;&#1099;%20&#1075;&#1080;&#1073;&#1077;&#1083;&#1080;%20&#1083;&#1102;&#1076;&#1077;&#1081;%20&#1074;%20&#1087;&#1077;&#1088;&#1074;&#1086;&#1084;%20&#1087;&#1086;&#1083;&#1091;&#1075;&#1086;&#1076;&#1080;&#1080;%202020%20&#1075;&#1086;&#1076;&#1072;.xlsx" TargetMode="External"/><Relationship Id="rId1" Type="http://schemas.openxmlformats.org/officeDocument/2006/relationships/themeOverride" Target="../theme/themeOverride5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view3D>
      <c:rotX val="15"/>
      <c:rotY val="20"/>
      <c:depthPercent val="70"/>
      <c:rAngAx val="1"/>
    </c:view3D>
    <c:floor>
      <c:thickness val="0"/>
      <c:spPr>
        <a:ln>
          <a:noFill/>
        </a:ln>
      </c:spPr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1.7977450484920419E-2"/>
          <c:y val="0.12058340319089125"/>
          <c:w val="0.97067617678378115"/>
          <c:h val="0.57600523342524235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'к факторам'!$D$3</c:f>
              <c:strCache>
                <c:ptCount val="1"/>
                <c:pt idx="0">
                  <c:v>6 месяцев 2019 года</c:v>
                </c:pt>
              </c:strCache>
            </c:strRef>
          </c:tx>
          <c:spPr>
            <a:solidFill>
              <a:srgbClr val="008080"/>
            </a:solidFill>
            <a:ln w="38100">
              <a:noFill/>
            </a:ln>
          </c:spPr>
          <c:invertIfNegative val="0"/>
          <c:dPt>
            <c:idx val="0"/>
            <c:invertIfNegative val="0"/>
            <c:bubble3D val="0"/>
          </c:dPt>
          <c:dPt>
            <c:idx val="1"/>
            <c:invertIfNegative val="0"/>
            <c:bubble3D val="0"/>
          </c:dPt>
          <c:dPt>
            <c:idx val="2"/>
            <c:invertIfNegative val="0"/>
            <c:bubble3D val="0"/>
          </c:dPt>
          <c:dPt>
            <c:idx val="3"/>
            <c:invertIfNegative val="0"/>
            <c:bubble3D val="0"/>
          </c:dPt>
          <c:dPt>
            <c:idx val="4"/>
            <c:invertIfNegative val="0"/>
            <c:bubble3D val="0"/>
          </c:dPt>
          <c:dPt>
            <c:idx val="5"/>
            <c:invertIfNegative val="0"/>
            <c:bubble3D val="0"/>
          </c:dPt>
          <c:dPt>
            <c:idx val="6"/>
            <c:invertIfNegative val="0"/>
            <c:bubble3D val="0"/>
          </c:dPt>
          <c:dPt>
            <c:idx val="7"/>
            <c:invertIfNegative val="0"/>
            <c:bubble3D val="0"/>
          </c:dPt>
          <c:dPt>
            <c:idx val="8"/>
            <c:invertIfNegative val="0"/>
            <c:bubble3D val="0"/>
          </c:dPt>
          <c:dPt>
            <c:idx val="9"/>
            <c:invertIfNegative val="0"/>
            <c:bubble3D val="0"/>
          </c:dPt>
          <c:dPt>
            <c:idx val="10"/>
            <c:invertIfNegative val="0"/>
            <c:bubble3D val="0"/>
          </c:dPt>
          <c:dLbls>
            <c:dLbl>
              <c:idx val="0"/>
              <c:layout>
                <c:manualLayout>
                  <c:x val="1.298751175716708E-3"/>
                  <c:y val="-3.533814490454959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6.4935521369290615E-3"/>
                  <c:y val="-3.162982377012307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2.587417139542652E-3"/>
                  <c:y val="-7.4438974840505701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7"/>
              <c:layout>
                <c:manualLayout>
                  <c:x val="6.4935064935064939E-3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3"/>
              <c:layout>
                <c:manualLayout>
                  <c:x val="3.8876888526491438E-3"/>
                  <c:y val="6.8428450807688789E-1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2000" b="1">
                    <a:latin typeface="Arial Black" panose="020B0A04020102020204" pitchFamily="34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'к факторам'!$C$4:$C$6</c:f>
              <c:strCache>
                <c:ptCount val="3"/>
                <c:pt idx="0">
                  <c:v>Дорожно-транспортные
 происшествия</c:v>
                </c:pt>
                <c:pt idx="1">
                  <c:v>Пожары</c:v>
                </c:pt>
                <c:pt idx="2">
                  <c:v>Несчастные случаи
на производстве</c:v>
                </c:pt>
              </c:strCache>
            </c:strRef>
          </c:cat>
          <c:val>
            <c:numRef>
              <c:f>'к факторам'!$D$4:$D$6</c:f>
              <c:numCache>
                <c:formatCode>General</c:formatCode>
                <c:ptCount val="3"/>
                <c:pt idx="0">
                  <c:v>43</c:v>
                </c:pt>
                <c:pt idx="1">
                  <c:v>62</c:v>
                </c:pt>
                <c:pt idx="2">
                  <c:v>16</c:v>
                </c:pt>
              </c:numCache>
            </c:numRef>
          </c:val>
        </c:ser>
        <c:ser>
          <c:idx val="1"/>
          <c:order val="1"/>
          <c:tx>
            <c:strRef>
              <c:f>'к факторам'!$E$3</c:f>
              <c:strCache>
                <c:ptCount val="1"/>
                <c:pt idx="0">
                  <c:v>6 месяцев 2020 года</c:v>
                </c:pt>
              </c:strCache>
            </c:strRef>
          </c:tx>
          <c:spPr>
            <a:solidFill>
              <a:srgbClr val="FF0000"/>
            </a:solidFill>
            <a:ln w="38100">
              <a:noFill/>
            </a:ln>
          </c:spPr>
          <c:invertIfNegative val="0"/>
          <c:dLbls>
            <c:dLbl>
              <c:idx val="0"/>
              <c:layout>
                <c:manualLayout>
                  <c:x val="7.7922077922077922E-3"/>
                  <c:y val="-1.300309660920489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1.2937595051848686E-3"/>
                  <c:y val="-3.163656430721492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1.2937595051847736E-3"/>
                  <c:y val="-2.233169245215167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7"/>
              <c:layout>
                <c:manualLayout>
                  <c:x val="3.8960560570039265E-3"/>
                  <c:y val="-3.7064941015414509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0"/>
              <c:layout>
                <c:manualLayout>
                  <c:x val="6.4935064935064939E-3"/>
                  <c:y val="-6.8110671608877861E-1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2000" b="1">
                    <a:latin typeface="Arial Black" panose="020B0A04020102020204" pitchFamily="34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'к факторам'!$C$4:$C$6</c:f>
              <c:strCache>
                <c:ptCount val="3"/>
                <c:pt idx="0">
                  <c:v>Дорожно-транспортные
 происшествия</c:v>
                </c:pt>
                <c:pt idx="1">
                  <c:v>Пожары</c:v>
                </c:pt>
                <c:pt idx="2">
                  <c:v>Несчастные случаи
на производстве</c:v>
                </c:pt>
              </c:strCache>
            </c:strRef>
          </c:cat>
          <c:val>
            <c:numRef>
              <c:f>'к факторам'!$E$4:$E$6</c:f>
              <c:numCache>
                <c:formatCode>General</c:formatCode>
                <c:ptCount val="3"/>
                <c:pt idx="0">
                  <c:v>76</c:v>
                </c:pt>
                <c:pt idx="1">
                  <c:v>96</c:v>
                </c:pt>
                <c:pt idx="2">
                  <c:v>15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90"/>
        <c:gapDepth val="174"/>
        <c:shape val="cylinder"/>
        <c:axId val="78494336"/>
        <c:axId val="78504320"/>
        <c:axId val="0"/>
      </c:bar3DChart>
      <c:catAx>
        <c:axId val="7849433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low"/>
        <c:spPr>
          <a:ln w="12700">
            <a:solidFill>
              <a:prstClr val="black"/>
            </a:solidFill>
          </a:ln>
        </c:spPr>
        <c:txPr>
          <a:bodyPr rot="0" vert="horz" anchor="t" anchorCtr="0"/>
          <a:lstStyle/>
          <a:p>
            <a:pPr>
              <a:defRPr sz="1600" b="1" baseline="0">
                <a:latin typeface="+mn-lt"/>
                <a:cs typeface="Times New Roman" pitchFamily="18" charset="0"/>
              </a:defRPr>
            </a:pPr>
            <a:endParaRPr lang="ru-RU"/>
          </a:p>
        </c:txPr>
        <c:crossAx val="78504320"/>
        <c:crosses val="autoZero"/>
        <c:auto val="0"/>
        <c:lblAlgn val="ctr"/>
        <c:lblOffset val="100"/>
        <c:noMultiLvlLbl val="0"/>
      </c:catAx>
      <c:valAx>
        <c:axId val="78504320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one"/>
        <c:crossAx val="78494336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5.684872512886769E-2"/>
          <c:y val="0.85893345360796036"/>
          <c:w val="0.91917474467526927"/>
          <c:h val="0.10650297711939337"/>
        </c:manualLayout>
      </c:layout>
      <c:overlay val="0"/>
      <c:txPr>
        <a:bodyPr/>
        <a:lstStyle/>
        <a:p>
          <a:pPr>
            <a:defRPr sz="1600" b="1">
              <a:latin typeface="Times New Roman" panose="02020603050405020304" pitchFamily="18" charset="0"/>
              <a:cs typeface="Times New Roman" panose="02020603050405020304" pitchFamily="18" charset="0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</c:spPr>
  <c:externalData r:id="rId2">
    <c:autoUpdate val="0"/>
  </c:externalData>
  <c:userShapes r:id="rId3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 sz="1800"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r>
              <a:rPr lang="ru-RU" sz="1800"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ru-RU" sz="1800" baseline="0">
                <a:latin typeface="Times New Roman" panose="02020603050405020304" pitchFamily="18" charset="0"/>
                <a:cs typeface="Times New Roman" panose="02020603050405020304" pitchFamily="18" charset="0"/>
              </a:rPr>
              <a:t> месяцев 2019 г.</a:t>
            </a:r>
            <a:endParaRPr lang="ru-RU" sz="1800">
              <a:latin typeface="Times New Roman" panose="02020603050405020304" pitchFamily="18" charset="0"/>
              <a:cs typeface="Times New Roman" panose="02020603050405020304" pitchFamily="18" charset="0"/>
            </a:endParaRPr>
          </a:p>
        </c:rich>
      </c:tx>
      <c:layout>
        <c:manualLayout>
          <c:xMode val="edge"/>
          <c:yMode val="edge"/>
          <c:x val="0.14623632768402078"/>
          <c:y val="0.14592351681581636"/>
        </c:manualLayout>
      </c:layout>
      <c:overlay val="0"/>
    </c:title>
    <c:autoTitleDeleted val="0"/>
    <c:view3D>
      <c:rotX val="40"/>
      <c:rotY val="17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2.3200860075978248E-2"/>
          <c:y val="0.23186443630030118"/>
          <c:w val="0.44218657246670917"/>
          <c:h val="0.48204927609855214"/>
        </c:manualLayout>
      </c:layout>
      <c:pie3DChart>
        <c:varyColors val="1"/>
        <c:ser>
          <c:idx val="0"/>
          <c:order val="0"/>
          <c:tx>
            <c:strRef>
              <c:f>'к потерпевшим'!$D$4</c:f>
              <c:strCache>
                <c:ptCount val="1"/>
                <c:pt idx="0">
                  <c:v>6 месяцев 2019 года</c:v>
                </c:pt>
              </c:strCache>
            </c:strRef>
          </c:tx>
          <c:spPr>
            <a:ln>
              <a:solidFill>
                <a:schemeClr val="tx1">
                  <a:lumMod val="50000"/>
                  <a:lumOff val="50000"/>
                </a:schemeClr>
              </a:solidFill>
            </a:ln>
          </c:spPr>
          <c:explosion val="7"/>
          <c:dPt>
            <c:idx val="0"/>
            <c:bubble3D val="0"/>
            <c:spPr>
              <a:solidFill>
                <a:srgbClr val="C00000"/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c:spPr>
          </c:dPt>
          <c:dPt>
            <c:idx val="1"/>
            <c:bubble3D val="0"/>
            <c:spPr>
              <a:solidFill>
                <a:schemeClr val="accent3">
                  <a:lumMod val="75000"/>
                </a:schemeClr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c:spPr>
          </c:dPt>
          <c:dPt>
            <c:idx val="2"/>
            <c:bubble3D val="0"/>
            <c:spPr>
              <a:solidFill>
                <a:schemeClr val="accent6">
                  <a:lumMod val="60000"/>
                  <a:lumOff val="40000"/>
                </a:schemeClr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c:spPr>
          </c:dPt>
          <c:dPt>
            <c:idx val="3"/>
            <c:bubble3D val="0"/>
            <c:spPr>
              <a:solidFill>
                <a:schemeClr val="accent5">
                  <a:lumMod val="75000"/>
                </a:schemeClr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c:spPr>
          </c:dPt>
          <c:dPt>
            <c:idx val="4"/>
            <c:bubble3D val="0"/>
            <c:spPr>
              <a:solidFill>
                <a:srgbClr val="FF9999"/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c:spPr>
          </c:dPt>
          <c:dPt>
            <c:idx val="5"/>
            <c:bubble3D val="0"/>
            <c:spPr>
              <a:solidFill>
                <a:srgbClr val="FFC000"/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c:spPr>
          </c:dPt>
          <c:dLbls>
            <c:dLbl>
              <c:idx val="0"/>
              <c:layout>
                <c:manualLayout>
                  <c:x val="8.7933441983148827E-2"/>
                  <c:y val="-0.17566860905012063"/>
                </c:manualLayout>
              </c:layout>
              <c:tx>
                <c:rich>
                  <a:bodyPr/>
                  <a:lstStyle/>
                  <a:p>
                    <a:r>
                      <a:rPr lang="ru-RU" sz="1400" dirty="0" smtClean="0">
                        <a:latin typeface="Arial Black" panose="020B0A04020102020204" pitchFamily="34" charset="0"/>
                      </a:rPr>
                      <a:t>18,7%</a:t>
                    </a:r>
                    <a:endParaRPr lang="ru-RU" sz="1400" dirty="0">
                      <a:latin typeface="Arial Black" panose="020B0A04020102020204" pitchFamily="34" charset="0"/>
                    </a:endParaRPr>
                  </a:p>
                  <a:p>
                    <a:r>
                      <a:rPr lang="ru-RU" sz="1400" dirty="0">
                        <a:latin typeface="Arial Black" panose="020B0A04020102020204" pitchFamily="34" charset="0"/>
                      </a:rPr>
                      <a:t>(3 чел.)</a:t>
                    </a:r>
                    <a:endParaRPr lang="en-US" dirty="0"/>
                  </a:p>
                </c:rich>
              </c:tx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7.3990641284816444E-2"/>
                  <c:y val="0.12623659212887711"/>
                </c:manualLayout>
              </c:layout>
              <c:tx>
                <c:rich>
                  <a:bodyPr/>
                  <a:lstStyle/>
                  <a:p>
                    <a:r>
                      <a:rPr lang="ru-RU" sz="1400">
                        <a:latin typeface="Arial Black" panose="020B0A04020102020204" pitchFamily="34" charset="0"/>
                      </a:rPr>
                      <a:t>50,0</a:t>
                    </a:r>
                    <a:r>
                      <a:rPr lang="en-US" sz="1400">
                        <a:latin typeface="Arial Black" panose="020B0A04020102020204" pitchFamily="34" charset="0"/>
                      </a:rPr>
                      <a:t>%</a:t>
                    </a:r>
                    <a:endParaRPr lang="ru-RU" sz="1400">
                      <a:latin typeface="Arial Black" panose="020B0A04020102020204" pitchFamily="34" charset="0"/>
                    </a:endParaRPr>
                  </a:p>
                  <a:p>
                    <a:r>
                      <a:rPr lang="ru-RU" sz="1400">
                        <a:latin typeface="Arial Black" panose="020B0A04020102020204" pitchFamily="34" charset="0"/>
                      </a:rPr>
                      <a:t>(8 чел.)</a:t>
                    </a:r>
                    <a:endParaRPr lang="en-US" sz="1800"/>
                  </a:p>
                </c:rich>
              </c:tx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-0.1312063697334174"/>
                  <c:y val="-0.10478605533157682"/>
                </c:manualLayout>
              </c:layout>
              <c:tx>
                <c:rich>
                  <a:bodyPr/>
                  <a:lstStyle/>
                  <a:p>
                    <a:r>
                      <a:rPr lang="ru-RU" sz="1400" dirty="0">
                        <a:latin typeface="Arial Black" panose="020B0A04020102020204" pitchFamily="34" charset="0"/>
                      </a:rPr>
                      <a:t>31,3</a:t>
                    </a:r>
                    <a:r>
                      <a:rPr lang="en-US" sz="1400" dirty="0">
                        <a:latin typeface="Arial Black" panose="020B0A04020102020204" pitchFamily="34" charset="0"/>
                      </a:rPr>
                      <a:t>%</a:t>
                    </a:r>
                    <a:endParaRPr lang="ru-RU" sz="1400" dirty="0">
                      <a:latin typeface="Arial Black" panose="020B0A04020102020204" pitchFamily="34" charset="0"/>
                    </a:endParaRPr>
                  </a:p>
                  <a:p>
                    <a:r>
                      <a:rPr lang="ru-RU" sz="1400" dirty="0">
                        <a:latin typeface="Arial Black" panose="020B0A04020102020204" pitchFamily="34" charset="0"/>
                      </a:rPr>
                      <a:t>(5 чел.)</a:t>
                    </a:r>
                    <a:endParaRPr lang="en-US" dirty="0"/>
                  </a:p>
                </c:rich>
              </c:tx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-0.13299043921480325"/>
                  <c:y val="-9.3095184508951975E-2"/>
                </c:manualLayout>
              </c:layout>
              <c:tx>
                <c:rich>
                  <a:bodyPr/>
                  <a:lstStyle/>
                  <a:p>
                    <a:r>
                      <a:rPr lang="ru-RU" sz="1400">
                        <a:latin typeface="Arial Black" panose="020B0A04020102020204" pitchFamily="34" charset="0"/>
                      </a:rPr>
                      <a:t>25,0%</a:t>
                    </a:r>
                  </a:p>
                  <a:p>
                    <a:r>
                      <a:rPr lang="ru-RU" sz="1400">
                        <a:latin typeface="Arial Black" panose="020B0A04020102020204" pitchFamily="34" charset="0"/>
                      </a:rPr>
                      <a:t>(3 чел.)</a:t>
                    </a:r>
                    <a:endParaRPr lang="en-US"/>
                  </a:p>
                </c:rich>
              </c:tx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400" b="1">
                    <a:latin typeface="Arial Black" panose="020B0A04020102020204" pitchFamily="34" charset="0"/>
                  </a:defRPr>
                </a:pPr>
                <a:endParaRPr lang="ru-RU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'к потерпевшим'!$C$5:$C$7</c:f>
              <c:strCache>
                <c:ptCount val="3"/>
                <c:pt idx="0">
                  <c:v>Организации республиканской формы собственности</c:v>
                </c:pt>
                <c:pt idx="1">
                  <c:v>Организации коммунальной формы собственности</c:v>
                </c:pt>
                <c:pt idx="2">
                  <c:v>Организации  без ведомственной подчиненности</c:v>
                </c:pt>
              </c:strCache>
            </c:strRef>
          </c:cat>
          <c:val>
            <c:numRef>
              <c:f>'к потерпевшим'!$D$5:$D$7</c:f>
              <c:numCache>
                <c:formatCode>0.0%</c:formatCode>
                <c:ptCount val="3"/>
                <c:pt idx="0">
                  <c:v>0.188</c:v>
                </c:pt>
                <c:pt idx="1">
                  <c:v>0.5</c:v>
                </c:pt>
                <c:pt idx="2">
                  <c:v>0.313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>
        <c:manualLayout>
          <c:xMode val="edge"/>
          <c:yMode val="edge"/>
          <c:x val="0"/>
          <c:y val="0.76484183025508912"/>
          <c:w val="0.98968850663289853"/>
          <c:h val="0.20382176421495701"/>
        </c:manualLayout>
      </c:layout>
      <c:overlay val="0"/>
      <c:spPr>
        <a:noFill/>
      </c:spPr>
      <c:txPr>
        <a:bodyPr/>
        <a:lstStyle/>
        <a:p>
          <a:pPr>
            <a:defRPr sz="1700" b="1">
              <a:latin typeface="+mn-lt"/>
              <a:cs typeface="Times New Roman" pitchFamily="18" charset="0"/>
            </a:defRPr>
          </a:pPr>
          <a:endParaRPr lang="ru-RU"/>
        </a:p>
      </c:txPr>
    </c:legend>
    <c:plotVisOnly val="1"/>
    <c:dispBlanksAs val="zero"/>
    <c:showDLblsOverMax val="0"/>
  </c:chart>
  <c:spPr>
    <a:noFill/>
    <a:ln>
      <a:noFill/>
    </a:ln>
  </c:spPr>
  <c:externalData r:id="rId2">
    <c:autoUpdate val="0"/>
  </c:externalData>
  <c:userShapes r:id="rId3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 algn="ctr">
              <a:defRPr sz="1800"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r>
              <a:rPr lang="ru-RU" sz="1800">
                <a:latin typeface="Times New Roman" panose="02020603050405020304" pitchFamily="18" charset="0"/>
                <a:cs typeface="Times New Roman" panose="02020603050405020304" pitchFamily="18" charset="0"/>
              </a:rPr>
              <a:t>6 месяцев 2020 г.</a:t>
            </a:r>
          </a:p>
        </c:rich>
      </c:tx>
      <c:layout>
        <c:manualLayout>
          <c:xMode val="edge"/>
          <c:yMode val="edge"/>
          <c:x val="0.32249334032282417"/>
          <c:y val="1.5509356471821457E-2"/>
        </c:manualLayout>
      </c:layout>
      <c:overlay val="0"/>
    </c:title>
    <c:autoTitleDeleted val="0"/>
    <c:view3D>
      <c:rotX val="40"/>
      <c:rotY val="17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4.4171136461153115E-2"/>
          <c:y val="0.13938755010769635"/>
          <c:w val="0.9138499777335598"/>
          <c:h val="0.82338115640748588"/>
        </c:manualLayout>
      </c:layout>
      <c:pie3DChart>
        <c:varyColors val="1"/>
        <c:ser>
          <c:idx val="0"/>
          <c:order val="0"/>
          <c:tx>
            <c:strRef>
              <c:f>'к потерпевшим'!$F$4</c:f>
              <c:strCache>
                <c:ptCount val="1"/>
                <c:pt idx="0">
                  <c:v>6 месяцев 2020 года</c:v>
                </c:pt>
              </c:strCache>
            </c:strRef>
          </c:tx>
          <c:spPr>
            <a:ln>
              <a:solidFill>
                <a:schemeClr val="tx1">
                  <a:lumMod val="75000"/>
                  <a:lumOff val="25000"/>
                </a:schemeClr>
              </a:solidFill>
            </a:ln>
          </c:spPr>
          <c:explosion val="3"/>
          <c:dPt>
            <c:idx val="0"/>
            <c:bubble3D val="0"/>
            <c:spPr>
              <a:solidFill>
                <a:srgbClr val="C00000"/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c:spPr>
          </c:dPt>
          <c:dPt>
            <c:idx val="1"/>
            <c:bubble3D val="0"/>
            <c:spPr>
              <a:solidFill>
                <a:schemeClr val="accent3">
                  <a:lumMod val="75000"/>
                </a:schemeClr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c:spPr>
          </c:dPt>
          <c:dPt>
            <c:idx val="2"/>
            <c:bubble3D val="0"/>
            <c:spPr>
              <a:solidFill>
                <a:schemeClr val="accent6">
                  <a:lumMod val="60000"/>
                  <a:lumOff val="40000"/>
                </a:schemeClr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c:spPr>
          </c:dPt>
          <c:dPt>
            <c:idx val="3"/>
            <c:bubble3D val="0"/>
            <c:spPr>
              <a:solidFill>
                <a:schemeClr val="accent5">
                  <a:lumMod val="75000"/>
                </a:schemeClr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c:spPr>
          </c:dPt>
          <c:dPt>
            <c:idx val="4"/>
            <c:bubble3D val="0"/>
            <c:spPr>
              <a:solidFill>
                <a:srgbClr val="FF9999"/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c:spPr>
          </c:dPt>
          <c:dPt>
            <c:idx val="5"/>
            <c:bubble3D val="0"/>
            <c:spPr>
              <a:solidFill>
                <a:srgbClr val="FFC000"/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c:spPr>
          </c:dPt>
          <c:dLbls>
            <c:dLbl>
              <c:idx val="0"/>
              <c:layout>
                <c:manualLayout>
                  <c:x val="0.11511371557668243"/>
                  <c:y val="-1.0600450960785214E-2"/>
                </c:manualLayout>
              </c:layout>
              <c:tx>
                <c:rich>
                  <a:bodyPr/>
                  <a:lstStyle/>
                  <a:p>
                    <a:r>
                      <a:rPr lang="ru-RU" sz="1400">
                        <a:latin typeface="Arial Black" panose="020B0A04020102020204" pitchFamily="34" charset="0"/>
                      </a:rPr>
                      <a:t>0</a:t>
                    </a:r>
                    <a:r>
                      <a:rPr lang="en-US" sz="1400">
                        <a:latin typeface="Arial Black" panose="020B0A04020102020204" pitchFamily="34" charset="0"/>
                      </a:rPr>
                      <a:t>%</a:t>
                    </a:r>
                    <a:endParaRPr lang="en-US"/>
                  </a:p>
                </c:rich>
              </c:tx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0.16587856927895597"/>
                  <c:y val="-0.11941256109958293"/>
                </c:manualLayout>
              </c:layout>
              <c:tx>
                <c:rich>
                  <a:bodyPr/>
                  <a:lstStyle/>
                  <a:p>
                    <a:r>
                      <a:rPr lang="ru-RU" sz="1400" spc="-150" baseline="0" dirty="0" smtClean="0">
                        <a:latin typeface="Arial Black" panose="020B0A04020102020204" pitchFamily="34" charset="0"/>
                      </a:rPr>
                      <a:t>46,7</a:t>
                    </a:r>
                    <a:r>
                      <a:rPr lang="en-US" sz="1400" spc="-150" baseline="0" dirty="0" smtClean="0">
                        <a:latin typeface="Arial Black" panose="020B0A04020102020204" pitchFamily="34" charset="0"/>
                      </a:rPr>
                      <a:t>%</a:t>
                    </a:r>
                    <a:r>
                      <a:rPr lang="ru-RU" sz="1400" spc="-150" baseline="0" dirty="0" smtClean="0">
                        <a:latin typeface="Arial Black" panose="020B0A04020102020204" pitchFamily="34" charset="0"/>
                      </a:rPr>
                      <a:t> </a:t>
                    </a:r>
                    <a:endParaRPr lang="ru-RU" sz="1400" spc="-150" baseline="0" dirty="0">
                      <a:latin typeface="Arial Black" panose="020B0A04020102020204" pitchFamily="34" charset="0"/>
                    </a:endParaRPr>
                  </a:p>
                  <a:p>
                    <a:r>
                      <a:rPr lang="ru-RU" sz="1400" spc="-150" baseline="0" dirty="0">
                        <a:latin typeface="Arial Black" panose="020B0A04020102020204" pitchFamily="34" charset="0"/>
                      </a:rPr>
                      <a:t>(7 чел.)</a:t>
                    </a:r>
                    <a:endParaRPr lang="en-US" spc="-150" baseline="0" dirty="0"/>
                  </a:p>
                </c:rich>
              </c:tx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-0.18732436654376874"/>
                  <c:y val="0.10047504912097936"/>
                </c:manualLayout>
              </c:layout>
              <c:tx>
                <c:rich>
                  <a:bodyPr/>
                  <a:lstStyle/>
                  <a:p>
                    <a:r>
                      <a:rPr lang="ru-RU" sz="1400" spc="-150" baseline="0" dirty="0">
                        <a:latin typeface="Arial Black" panose="020B0A04020102020204" pitchFamily="34" charset="0"/>
                      </a:rPr>
                      <a:t>53,3%</a:t>
                    </a:r>
                  </a:p>
                  <a:p>
                    <a:r>
                      <a:rPr lang="ru-RU" sz="1400" spc="-150" baseline="0" dirty="0">
                        <a:latin typeface="Arial Black" panose="020B0A04020102020204" pitchFamily="34" charset="0"/>
                      </a:rPr>
                      <a:t>(8 чел.)</a:t>
                    </a:r>
                    <a:endParaRPr lang="en-US" sz="1800" spc="-150" baseline="0" dirty="0"/>
                  </a:p>
                </c:rich>
              </c:tx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-0.17144764800241877"/>
                  <c:y val="-0.20531721171520936"/>
                </c:manualLayout>
              </c:layout>
              <c:tx>
                <c:rich>
                  <a:bodyPr/>
                  <a:lstStyle/>
                  <a:p>
                    <a:r>
                      <a:rPr lang="ru-RU" sz="1400">
                        <a:latin typeface="Arial Black" panose="020B0A04020102020204" pitchFamily="34" charset="0"/>
                      </a:rPr>
                      <a:t>23,4</a:t>
                    </a:r>
                    <a:r>
                      <a:rPr lang="en-US" sz="1400">
                        <a:latin typeface="Arial Black" panose="020B0A04020102020204" pitchFamily="34" charset="0"/>
                      </a:rPr>
                      <a:t>%</a:t>
                    </a:r>
                    <a:endParaRPr lang="ru-RU" sz="1400">
                      <a:latin typeface="Arial Black" panose="020B0A04020102020204" pitchFamily="34" charset="0"/>
                    </a:endParaRPr>
                  </a:p>
                  <a:p>
                    <a:r>
                      <a:rPr lang="ru-RU" sz="1400">
                        <a:latin typeface="Arial Black" panose="020B0A04020102020204" pitchFamily="34" charset="0"/>
                      </a:rPr>
                      <a:t>(15 чел.)</a:t>
                    </a:r>
                    <a:endParaRPr lang="en-US"/>
                  </a:p>
                </c:rich>
              </c:tx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400" b="1">
                    <a:latin typeface="Arial Black" panose="020B0A04020102020204" pitchFamily="34" charset="0"/>
                  </a:defRPr>
                </a:pPr>
                <a:endParaRPr lang="ru-RU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'к потерпевшим'!$E$5:$E$7</c:f>
              <c:strCache>
                <c:ptCount val="3"/>
                <c:pt idx="0">
                  <c:v>Организации республиканской формы собственности</c:v>
                </c:pt>
                <c:pt idx="1">
                  <c:v>Организации коммунальной формы собственности</c:v>
                </c:pt>
                <c:pt idx="2">
                  <c:v>Организации  без ведомственной подчиненности</c:v>
                </c:pt>
              </c:strCache>
            </c:strRef>
          </c:cat>
          <c:val>
            <c:numRef>
              <c:f>'к потерпевшим'!$F$5:$F$7</c:f>
              <c:numCache>
                <c:formatCode>0.0%</c:formatCode>
                <c:ptCount val="3"/>
                <c:pt idx="0">
                  <c:v>0</c:v>
                </c:pt>
                <c:pt idx="1">
                  <c:v>0.46700000000000003</c:v>
                </c:pt>
                <c:pt idx="2">
                  <c:v>0.53300000000000003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plotVisOnly val="1"/>
    <c:dispBlanksAs val="zero"/>
    <c:showDLblsOverMax val="0"/>
  </c:chart>
  <c:spPr>
    <a:noFill/>
    <a:ln>
      <a:noFill/>
    </a:ln>
  </c:sp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view3D>
      <c:rotX val="15"/>
      <c:rotY val="20"/>
      <c:depthPercent val="80"/>
      <c:rAngAx val="1"/>
    </c:view3D>
    <c:floor>
      <c:thickness val="0"/>
      <c:spPr>
        <a:solidFill>
          <a:schemeClr val="bg1">
            <a:lumMod val="95000"/>
          </a:schemeClr>
        </a:solidFill>
      </c:spPr>
    </c:floor>
    <c:sideWall>
      <c:thickness val="0"/>
      <c:spPr>
        <a:scene3d>
          <a:camera prst="orthographicFront"/>
          <a:lightRig rig="threePt" dir="t"/>
        </a:scene3d>
        <a:sp3d>
          <a:bevelT w="6350"/>
        </a:sp3d>
      </c:spPr>
    </c:sideWall>
    <c:backWall>
      <c:thickness val="0"/>
      <c:spPr>
        <a:scene3d>
          <a:camera prst="orthographicFront"/>
          <a:lightRig rig="threePt" dir="t"/>
        </a:scene3d>
        <a:sp3d>
          <a:bevelT w="6350"/>
        </a:sp3d>
      </c:spPr>
    </c:backWall>
    <c:plotArea>
      <c:layout>
        <c:manualLayout>
          <c:layoutTarget val="inner"/>
          <c:xMode val="edge"/>
          <c:yMode val="edge"/>
          <c:x val="0"/>
          <c:y val="0.15453249602349639"/>
          <c:w val="0.99108564151544098"/>
          <c:h val="0.30653660874632493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'К погибшим'!$C$3</c:f>
              <c:strCache>
                <c:ptCount val="1"/>
                <c:pt idx="0">
                  <c:v>6 месяцев 2019 года</c:v>
                </c:pt>
              </c:strCache>
            </c:strRef>
          </c:tx>
          <c:spPr>
            <a:solidFill>
              <a:srgbClr val="4BACC6">
                <a:lumMod val="75000"/>
              </a:srgbClr>
            </a:solidFill>
            <a:ln>
              <a:noFill/>
            </a:ln>
          </c:spPr>
          <c:invertIfNegative val="0"/>
          <c:dLbls>
            <c:dLbl>
              <c:idx val="5"/>
              <c:layout>
                <c:manualLayout>
                  <c:x val="3.8204393505253103E-3"/>
                  <c:y val="-1.823985408116735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"/>
              <c:layout>
                <c:manualLayout>
                  <c:x val="-9.3387438637625167E-17"/>
                  <c:y val="3.6479708162334701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800">
                    <a:solidFill>
                      <a:sysClr val="windowText" lastClr="000000"/>
                    </a:solidFill>
                    <a:latin typeface="Arial Black" panose="020B0A04020102020204" pitchFamily="34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'К погибшим'!$B$4:$B$8</c:f>
              <c:strCache>
                <c:ptCount val="5"/>
                <c:pt idx="0">
                  <c:v>организации,
подчиненные
(подведомственные)
комитету
по сельскому
хозяйству
и продовольствию
облисполкома</c:v>
                </c:pt>
                <c:pt idx="1">
                  <c:v>организации,
подчиненные
(подведоственные)
главному
управлению
по образованию
облисполкома</c:v>
                </c:pt>
                <c:pt idx="2">
                  <c:v>организации, 
подчиненные
(подведоственные)
главному
управлению
идеологической
работы, культуры
и по делам молодежи
облисполкома</c:v>
                </c:pt>
                <c:pt idx="3">
                  <c:v>организации,
подчиненные
(подведоственные)
управлению
жилищно-
коммунального
хозяйства,
энергетики
и топлива
облисполкома</c:v>
                </c:pt>
                <c:pt idx="4">
                  <c:v>организации,
подчиненные
ГУ "Объединение
Минскмелиоводхоз"</c:v>
                </c:pt>
              </c:strCache>
            </c:strRef>
          </c:cat>
          <c:val>
            <c:numRef>
              <c:f>'К погибшим'!$C$4:$C$8</c:f>
              <c:numCache>
                <c:formatCode>General</c:formatCode>
                <c:ptCount val="5"/>
                <c:pt idx="0">
                  <c:v>5</c:v>
                </c:pt>
                <c:pt idx="1">
                  <c:v>2</c:v>
                </c:pt>
                <c:pt idx="2">
                  <c:v>1</c:v>
                </c:pt>
                <c:pt idx="3">
                  <c:v>0</c:v>
                </c:pt>
                <c:pt idx="4">
                  <c:v>0</c:v>
                </c:pt>
              </c:numCache>
            </c:numRef>
          </c:val>
        </c:ser>
        <c:ser>
          <c:idx val="1"/>
          <c:order val="1"/>
          <c:tx>
            <c:strRef>
              <c:f>'К погибшим'!$D$3</c:f>
              <c:strCache>
                <c:ptCount val="1"/>
                <c:pt idx="0">
                  <c:v>6 месяцев 2020 года</c:v>
                </c:pt>
              </c:strCache>
            </c:strRef>
          </c:tx>
          <c:spPr>
            <a:solidFill>
              <a:srgbClr val="C00000">
                <a:alpha val="90000"/>
              </a:srgbClr>
            </a:solidFill>
            <a:ln>
              <a:noFill/>
            </a:ln>
          </c:spPr>
          <c:invertIfNegative val="0"/>
          <c:dLbls>
            <c:dLbl>
              <c:idx val="0"/>
              <c:layout>
                <c:manualLayout>
                  <c:x val="3.8204393505253103E-3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0"/>
                  <c:y val="-9.1199270405836752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1.2734797835084369E-2"/>
                  <c:y val="-1.823985408116735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5.0939191340337473E-3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>
                <c:manualLayout>
                  <c:x val="1.0187838268067495E-2"/>
                  <c:y val="-5.4719562243502051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"/>
              <c:layout>
                <c:manualLayout>
                  <c:x val="3.8204393505253103E-3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8"/>
              <c:layout>
                <c:manualLayout>
                  <c:x val="7.6408787010506206E-3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9"/>
              <c:tx>
                <c:rich>
                  <a:bodyPr/>
                  <a:lstStyle/>
                  <a:p>
                    <a:r>
                      <a:rPr lang="en-US">
                        <a:solidFill>
                          <a:sysClr val="windowText" lastClr="000000"/>
                        </a:solidFill>
                      </a:rPr>
                      <a:t>3</a:t>
                    </a:r>
                    <a:endParaRPr lang="en-US">
                      <a:solidFill>
                        <a:srgbClr val="FF0000"/>
                      </a:solidFill>
                    </a:endParaRP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0"/>
              <c:layout>
                <c:manualLayout>
                  <c:x val="7.6408787010506206E-3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2"/>
              <c:layout>
                <c:manualLayout>
                  <c:x val="5.0939191340337473E-3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4"/>
              <c:layout>
                <c:manualLayout>
                  <c:x val="6.3673989175421844E-3"/>
                  <c:y val="3.6479708162334701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800">
                    <a:solidFill>
                      <a:sysClr val="windowText" lastClr="000000"/>
                    </a:solidFill>
                    <a:latin typeface="Arial Black" panose="020B0A04020102020204" pitchFamily="34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'К погибшим'!$B$4:$B$8</c:f>
              <c:strCache>
                <c:ptCount val="5"/>
                <c:pt idx="0">
                  <c:v>организации,
подчиненные
(подведомственные)
комитету
по сельскому
хозяйству
и продовольствию
облисполкома</c:v>
                </c:pt>
                <c:pt idx="1">
                  <c:v>организации,
подчиненные
(подведоственные)
главному
управлению
по образованию
облисполкома</c:v>
                </c:pt>
                <c:pt idx="2">
                  <c:v>организации, 
подчиненные
(подведоственные)
главному
управлению
идеологической
работы, культуры
и по делам молодежи
облисполкома</c:v>
                </c:pt>
                <c:pt idx="3">
                  <c:v>организации,
подчиненные
(подведоственные)
управлению
жилищно-
коммунального
хозяйства,
энергетики
и топлива
облисполкома</c:v>
                </c:pt>
                <c:pt idx="4">
                  <c:v>организации,
подчиненные
ГУ "Объединение
Минскмелиоводхоз"</c:v>
                </c:pt>
              </c:strCache>
            </c:strRef>
          </c:cat>
          <c:val>
            <c:numRef>
              <c:f>'К погибшим'!$D$4:$D$8</c:f>
              <c:numCache>
                <c:formatCode>General</c:formatCode>
                <c:ptCount val="5"/>
                <c:pt idx="0">
                  <c:v>5</c:v>
                </c:pt>
                <c:pt idx="1">
                  <c:v>0</c:v>
                </c:pt>
                <c:pt idx="2">
                  <c:v>0</c:v>
                </c:pt>
                <c:pt idx="3">
                  <c:v>1</c:v>
                </c:pt>
                <c:pt idx="4">
                  <c:v>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0"/>
        <c:gapDepth val="20"/>
        <c:shape val="cylinder"/>
        <c:axId val="82233600"/>
        <c:axId val="82239488"/>
        <c:axId val="0"/>
      </c:bar3DChart>
      <c:catAx>
        <c:axId val="82233600"/>
        <c:scaling>
          <c:orientation val="minMax"/>
        </c:scaling>
        <c:delete val="0"/>
        <c:axPos val="b"/>
        <c:majorTickMark val="out"/>
        <c:minorTickMark val="none"/>
        <c:tickLblPos val="nextTo"/>
        <c:spPr>
          <a:ln>
            <a:solidFill>
              <a:schemeClr val="tx1"/>
            </a:solidFill>
          </a:ln>
        </c:spPr>
        <c:txPr>
          <a:bodyPr rot="0" vert="horz" anchor="t" anchorCtr="0"/>
          <a:lstStyle/>
          <a:p>
            <a:pPr>
              <a:defRPr sz="1200" b="1"/>
            </a:pPr>
            <a:endParaRPr lang="ru-RU"/>
          </a:p>
        </c:txPr>
        <c:crossAx val="82239488"/>
        <c:crosses val="autoZero"/>
        <c:auto val="1"/>
        <c:lblAlgn val="ctr"/>
        <c:lblOffset val="100"/>
        <c:noMultiLvlLbl val="0"/>
      </c:catAx>
      <c:valAx>
        <c:axId val="82239488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one"/>
        <c:crossAx val="82233600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21635936060867786"/>
          <c:y val="0.91308309293858791"/>
          <c:w val="0.60378103149829232"/>
          <c:h val="6.2371528748827822E-2"/>
        </c:manualLayout>
      </c:layout>
      <c:overlay val="0"/>
      <c:txPr>
        <a:bodyPr/>
        <a:lstStyle/>
        <a:p>
          <a:pPr>
            <a:defRPr sz="1600" b="1">
              <a:latin typeface="+mn-lt"/>
              <a:cs typeface="Times New Roman" panose="02020603050405020304" pitchFamily="18" charset="0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</c:spPr>
  <c:externalData r:id="rId2">
    <c:autoUpdate val="0"/>
  </c:externalData>
  <c:userShapes r:id="rId3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view3D>
      <c:rotX val="30"/>
      <c:rotY val="203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37907212863934625"/>
          <c:y val="0.15792306801020417"/>
          <c:w val="0.45433055940947265"/>
          <c:h val="0.50147216293524133"/>
        </c:manualLayout>
      </c:layout>
      <c:pie3DChart>
        <c:varyColors val="1"/>
        <c:ser>
          <c:idx val="0"/>
          <c:order val="0"/>
          <c:spPr>
            <a:scene3d>
              <a:camera prst="orthographicFront"/>
              <a:lightRig rig="threePt" dir="t"/>
            </a:scene3d>
            <a:sp3d>
              <a:bevelT prst="angle"/>
            </a:sp3d>
          </c:spPr>
          <c:explosion val="13"/>
          <c:dPt>
            <c:idx val="0"/>
            <c:bubble3D val="0"/>
            <c:explosion val="2"/>
            <c:spPr>
              <a:solidFill>
                <a:srgbClr val="00B0F0">
                  <a:alpha val="95000"/>
                </a:srgbClr>
              </a:solidFill>
              <a:scene3d>
                <a:camera prst="orthographicFront"/>
                <a:lightRig rig="threePt" dir="t"/>
              </a:scene3d>
              <a:sp3d>
                <a:bevelT prst="angle"/>
              </a:sp3d>
            </c:spPr>
          </c:dPt>
          <c:dPt>
            <c:idx val="1"/>
            <c:bubble3D val="0"/>
            <c:spPr>
              <a:solidFill>
                <a:srgbClr val="C00000">
                  <a:alpha val="94000"/>
                </a:srgbClr>
              </a:solidFill>
              <a:scene3d>
                <a:camera prst="orthographicFront"/>
                <a:lightRig rig="threePt" dir="t"/>
              </a:scene3d>
              <a:sp3d>
                <a:bevelT prst="angle"/>
              </a:sp3d>
            </c:spPr>
          </c:dPt>
          <c:dPt>
            <c:idx val="2"/>
            <c:bubble3D val="0"/>
            <c:spPr>
              <a:solidFill>
                <a:srgbClr val="007434">
                  <a:alpha val="93725"/>
                </a:srgbClr>
              </a:solidFill>
              <a:scene3d>
                <a:camera prst="orthographicFront"/>
                <a:lightRig rig="threePt" dir="t"/>
              </a:scene3d>
              <a:sp3d>
                <a:bevelT prst="angle"/>
              </a:sp3d>
            </c:spPr>
          </c:dPt>
          <c:dPt>
            <c:idx val="3"/>
            <c:bubble3D val="0"/>
            <c:spPr>
              <a:solidFill>
                <a:srgbClr val="7030A0">
                  <a:alpha val="94000"/>
                </a:srgbClr>
              </a:solidFill>
              <a:scene3d>
                <a:camera prst="orthographicFront"/>
                <a:lightRig rig="threePt" dir="t"/>
              </a:scene3d>
              <a:sp3d>
                <a:bevelT prst="angle"/>
              </a:sp3d>
            </c:spPr>
          </c:dPt>
          <c:dPt>
            <c:idx val="4"/>
            <c:bubble3D val="0"/>
            <c:spPr>
              <a:solidFill>
                <a:schemeClr val="accent6">
                  <a:lumMod val="75000"/>
                  <a:alpha val="94000"/>
                </a:schemeClr>
              </a:solidFill>
              <a:scene3d>
                <a:camera prst="orthographicFront"/>
                <a:lightRig rig="threePt" dir="t"/>
              </a:scene3d>
              <a:sp3d>
                <a:bevelT prst="angle"/>
              </a:sp3d>
            </c:spPr>
          </c:dPt>
          <c:dPt>
            <c:idx val="5"/>
            <c:bubble3D val="0"/>
            <c:spPr>
              <a:solidFill>
                <a:srgbClr val="FF6699">
                  <a:alpha val="94000"/>
                </a:srgbClr>
              </a:solidFill>
              <a:scene3d>
                <a:camera prst="orthographicFront"/>
                <a:lightRig rig="threePt" dir="t"/>
              </a:scene3d>
              <a:sp3d>
                <a:bevelT prst="angle"/>
              </a:sp3d>
            </c:spPr>
          </c:dPt>
          <c:dPt>
            <c:idx val="6"/>
            <c:bubble3D val="0"/>
            <c:spPr>
              <a:solidFill>
                <a:schemeClr val="accent6">
                  <a:lumMod val="75000"/>
                  <a:alpha val="94000"/>
                </a:schemeClr>
              </a:solidFill>
              <a:scene3d>
                <a:camera prst="orthographicFront"/>
                <a:lightRig rig="threePt" dir="t"/>
              </a:scene3d>
              <a:sp3d>
                <a:bevelT prst="angle"/>
              </a:sp3d>
            </c:spPr>
          </c:dPt>
          <c:dPt>
            <c:idx val="7"/>
            <c:bubble3D val="0"/>
            <c:spPr>
              <a:solidFill>
                <a:schemeClr val="accent5">
                  <a:alpha val="94000"/>
                </a:schemeClr>
              </a:solidFill>
              <a:scene3d>
                <a:camera prst="orthographicFront"/>
                <a:lightRig rig="threePt" dir="t"/>
              </a:scene3d>
              <a:sp3d>
                <a:bevelT prst="angle"/>
              </a:sp3d>
            </c:spPr>
          </c:dPt>
          <c:dPt>
            <c:idx val="8"/>
            <c:bubble3D val="0"/>
            <c:spPr>
              <a:solidFill>
                <a:schemeClr val="accent6">
                  <a:alpha val="94000"/>
                </a:schemeClr>
              </a:solidFill>
              <a:scene3d>
                <a:camera prst="orthographicFront"/>
                <a:lightRig rig="threePt" dir="t"/>
              </a:scene3d>
              <a:sp3d>
                <a:bevelT prst="angle"/>
              </a:sp3d>
            </c:spPr>
          </c:dPt>
          <c:dPt>
            <c:idx val="9"/>
            <c:bubble3D val="0"/>
            <c:spPr>
              <a:solidFill>
                <a:srgbClr val="FF6699">
                  <a:alpha val="94000"/>
                </a:srgbClr>
              </a:solidFill>
              <a:scene3d>
                <a:camera prst="orthographicFront"/>
                <a:lightRig rig="threePt" dir="t"/>
              </a:scene3d>
              <a:sp3d>
                <a:bevelT prst="angle"/>
              </a:sp3d>
            </c:spPr>
          </c:dPt>
          <c:dPt>
            <c:idx val="10"/>
            <c:bubble3D val="0"/>
            <c:spPr>
              <a:solidFill>
                <a:srgbClr val="FF9999">
                  <a:alpha val="94000"/>
                </a:srgbClr>
              </a:solidFill>
              <a:scene3d>
                <a:camera prst="orthographicFront"/>
                <a:lightRig rig="threePt" dir="t"/>
              </a:scene3d>
              <a:sp3d>
                <a:bevelT prst="angle"/>
              </a:sp3d>
            </c:spPr>
          </c:dPt>
          <c:dPt>
            <c:idx val="11"/>
            <c:bubble3D val="0"/>
            <c:spPr>
              <a:solidFill>
                <a:schemeClr val="accent1">
                  <a:alpha val="94000"/>
                </a:schemeClr>
              </a:solidFill>
              <a:scene3d>
                <a:camera prst="orthographicFront"/>
                <a:lightRig rig="threePt" dir="t"/>
              </a:scene3d>
              <a:sp3d>
                <a:bevelT prst="angle"/>
              </a:sp3d>
            </c:spPr>
          </c:dPt>
          <c:dPt>
            <c:idx val="12"/>
            <c:bubble3D val="0"/>
            <c:spPr>
              <a:solidFill>
                <a:srgbClr val="FF9999">
                  <a:alpha val="94000"/>
                </a:srgbClr>
              </a:solidFill>
              <a:scene3d>
                <a:camera prst="orthographicFront"/>
                <a:lightRig rig="threePt" dir="t"/>
              </a:scene3d>
              <a:sp3d>
                <a:bevelT prst="angle"/>
              </a:sp3d>
            </c:spPr>
          </c:dPt>
          <c:dPt>
            <c:idx val="13"/>
            <c:bubble3D val="0"/>
            <c:spPr>
              <a:solidFill>
                <a:schemeClr val="accent6">
                  <a:lumMod val="40000"/>
                  <a:lumOff val="60000"/>
                  <a:alpha val="94000"/>
                </a:schemeClr>
              </a:solidFill>
              <a:scene3d>
                <a:camera prst="orthographicFront"/>
                <a:lightRig rig="threePt" dir="t"/>
              </a:scene3d>
              <a:sp3d>
                <a:bevelT prst="angle"/>
              </a:sp3d>
            </c:spPr>
          </c:dPt>
          <c:dPt>
            <c:idx val="14"/>
            <c:bubble3D val="0"/>
            <c:spPr>
              <a:solidFill>
                <a:schemeClr val="accent2">
                  <a:lumMod val="60000"/>
                  <a:lumOff val="40000"/>
                </a:schemeClr>
              </a:solidFill>
              <a:scene3d>
                <a:camera prst="orthographicFront"/>
                <a:lightRig rig="threePt" dir="t"/>
              </a:scene3d>
              <a:sp3d>
                <a:bevelT prst="angle"/>
              </a:sp3d>
            </c:spPr>
          </c:dPt>
          <c:dPt>
            <c:idx val="15"/>
            <c:bubble3D val="0"/>
            <c:spPr>
              <a:solidFill>
                <a:srgbClr val="FF6699"/>
              </a:solidFill>
              <a:scene3d>
                <a:camera prst="orthographicFront"/>
                <a:lightRig rig="threePt" dir="t"/>
              </a:scene3d>
              <a:sp3d>
                <a:bevelT prst="angle"/>
              </a:sp3d>
            </c:spPr>
          </c:dPt>
          <c:dPt>
            <c:idx val="16"/>
            <c:bubble3D val="0"/>
            <c:spPr>
              <a:solidFill>
                <a:srgbClr val="FFFF00"/>
              </a:solidFill>
              <a:scene3d>
                <a:camera prst="orthographicFront"/>
                <a:lightRig rig="threePt" dir="t"/>
              </a:scene3d>
              <a:sp3d>
                <a:bevelT prst="angle"/>
              </a:sp3d>
            </c:spPr>
          </c:dPt>
          <c:dLbls>
            <c:dLbl>
              <c:idx val="0"/>
              <c:layout>
                <c:manualLayout>
                  <c:x val="9.860034828188341E-2"/>
                  <c:y val="3.8692850585481726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0.11524737765137129"/>
                  <c:y val="1.8529097508068724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-7.2104688956268939E-2"/>
                  <c:y val="-0.1252305609292197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1.8079807617145473E-2"/>
                  <c:y val="-7.8165289678183356E-3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9.5844498723391316E-3"/>
                  <c:y val="-1.2629147903684778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>
                <c:manualLayout>
                  <c:x val="2.6608911199275588E-2"/>
                  <c:y val="5.7099679283975267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"/>
              <c:layout>
                <c:manualLayout>
                  <c:x val="-1.3967531873131206E-2"/>
                  <c:y val="6.2544997680958558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7"/>
              <c:layout>
                <c:manualLayout>
                  <c:x val="-6.4570002955306155E-2"/>
                  <c:y val="5.5159206478330107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8"/>
              <c:layout>
                <c:manualLayout>
                  <c:x val="-8.8411564281295346E-2"/>
                  <c:y val="1.6466355892848377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9"/>
              <c:layout>
                <c:manualLayout>
                  <c:x val="-0.12514600975400439"/>
                  <c:y val="-3.5180018314183208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0"/>
              <c:layout>
                <c:manualLayout>
                  <c:x val="-8.3473005663888558E-2"/>
                  <c:y val="-2.7864364682843062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1"/>
              <c:layout>
                <c:manualLayout>
                  <c:x val="-5.1978244047119933E-2"/>
                  <c:y val="4.0379748847789734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2"/>
              <c:layout>
                <c:manualLayout>
                  <c:x val="-7.8601195966488027E-2"/>
                  <c:y val="1.835428677136882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3"/>
              <c:layout>
                <c:manualLayout>
                  <c:x val="-0.1293114807512164"/>
                  <c:y val="5.5063293883349639E-3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solidFill>
                <a:schemeClr val="bg1"/>
              </a:solidFill>
            </c:spPr>
            <c:txPr>
              <a:bodyPr/>
              <a:lstStyle/>
              <a:p>
                <a:pPr>
                  <a:defRPr sz="1700" b="1">
                    <a:latin typeface="Arial Black" panose="020B0A04020102020204" pitchFamily="34" charset="0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'к вине'!$E$4:$E$8</c:f>
              <c:strCache>
                <c:ptCount val="5"/>
                <c:pt idx="0">
                  <c:v>Вина самого потерпевшего</c:v>
                </c:pt>
                <c:pt idx="1">
                  <c:v>Вина нанимателя </c:v>
                </c:pt>
                <c:pt idx="2">
                  <c:v>Вина нанимателя и потерпевшего </c:v>
                </c:pt>
                <c:pt idx="3">
                  <c:v>Вина нанимателя и должностного лица учреждения образования, учащийся которого получил травму при прохождении производственной практики</c:v>
                </c:pt>
                <c:pt idx="4">
                  <c:v>Вина нанимателя и руководителя другой организации, на территории которой выполнялись работы в интересах нанимателя</c:v>
                </c:pt>
              </c:strCache>
            </c:strRef>
          </c:cat>
          <c:val>
            <c:numRef>
              <c:f>'к вине'!$F$4:$F$8</c:f>
              <c:numCache>
                <c:formatCode>0.0</c:formatCode>
                <c:ptCount val="5"/>
                <c:pt idx="0">
                  <c:v>48.5</c:v>
                </c:pt>
                <c:pt idx="1">
                  <c:v>30.3</c:v>
                </c:pt>
                <c:pt idx="2">
                  <c:v>15.2</c:v>
                </c:pt>
                <c:pt idx="3">
                  <c:v>3</c:v>
                </c:pt>
                <c:pt idx="4">
                  <c:v>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>
        <c:manualLayout>
          <c:xMode val="edge"/>
          <c:yMode val="edge"/>
          <c:x val="0"/>
          <c:y val="0.62337201469747816"/>
          <c:w val="0.97856234130215014"/>
          <c:h val="0.36403516868518054"/>
        </c:manualLayout>
      </c:layout>
      <c:overlay val="0"/>
      <c:txPr>
        <a:bodyPr/>
        <a:lstStyle/>
        <a:p>
          <a:pPr rtl="0">
            <a:defRPr sz="1300" b="1" spc="0" baseline="0">
              <a:latin typeface="+mn-lt"/>
            </a:defRPr>
          </a:pPr>
          <a:endParaRPr lang="ru-RU"/>
        </a:p>
      </c:txPr>
    </c:legend>
    <c:plotVisOnly val="1"/>
    <c:dispBlanksAs val="zero"/>
    <c:showDLblsOverMax val="0"/>
  </c:chart>
  <c:spPr>
    <a:noFill/>
    <a:ln>
      <a:noFill/>
    </a:ln>
  </c:spPr>
  <c:txPr>
    <a:bodyPr/>
    <a:lstStyle/>
    <a:p>
      <a:pPr>
        <a:defRPr>
          <a:latin typeface="Times New Roman" pitchFamily="18" charset="0"/>
          <a:cs typeface="Times New Roman" pitchFamily="18" charset="0"/>
        </a:defRPr>
      </a:pPr>
      <a:endParaRPr lang="ru-RU"/>
    </a:p>
  </c:txPr>
  <c:externalData r:id="rId2">
    <c:autoUpdate val="0"/>
  </c:externalData>
  <c:userShapes r:id="rId3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view3D>
      <c:rotX val="15"/>
      <c:rotY val="20"/>
      <c:depthPercent val="8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4.3200869422571946E-2"/>
          <c:y val="0.1072827266823445"/>
          <c:w val="0.9489789436144529"/>
          <c:h val="0.49437615353852865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'к прил.20'!$C$5</c:f>
              <c:strCache>
                <c:ptCount val="1"/>
                <c:pt idx="0">
                  <c:v>самоубийства</c:v>
                </c:pt>
              </c:strCache>
            </c:strRef>
          </c:tx>
          <c:spPr>
            <a:solidFill>
              <a:srgbClr val="FF6699"/>
            </a:solidFill>
          </c:spPr>
          <c:invertIfNegative val="0"/>
          <c:dLbls>
            <c:dLbl>
              <c:idx val="0"/>
              <c:layout>
                <c:manualLayout>
                  <c:x val="9.7511564720099142E-3"/>
                  <c:y val="-4.1841218315677112E-3"/>
                </c:manualLayout>
              </c:layout>
              <c:tx>
                <c:rich>
                  <a:bodyPr/>
                  <a:lstStyle/>
                  <a:p>
                    <a:r>
                      <a:rPr lang="ru-RU" baseline="0">
                        <a:solidFill>
                          <a:sysClr val="windowText" lastClr="000000"/>
                        </a:solidFill>
                      </a:rPr>
                      <a:t>923</a:t>
                    </a:r>
                    <a:endParaRPr lang="en-US" baseline="0">
                      <a:solidFill>
                        <a:sysClr val="windowText" lastClr="000000"/>
                      </a:solidFill>
                    </a:endParaRP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4.4749245054045662E-3"/>
                  <c:y val="-9.2233456890312114E-3"/>
                </c:manualLayout>
              </c:layout>
              <c:tx>
                <c:rich>
                  <a:bodyPr/>
                  <a:lstStyle/>
                  <a:p>
                    <a:r>
                      <a:rPr lang="ru-RU" baseline="0">
                        <a:solidFill>
                          <a:sysClr val="windowText" lastClr="000000"/>
                        </a:solidFill>
                      </a:rPr>
                      <a:t>80</a:t>
                    </a:r>
                    <a:r>
                      <a:rPr lang="en-US" baseline="0">
                        <a:solidFill>
                          <a:sysClr val="windowText" lastClr="000000"/>
                        </a:solidFill>
                      </a:rPr>
                      <a:t>8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600" b="1">
                    <a:latin typeface="Arial Black" panose="020B0A04020102020204" pitchFamily="34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'к прил.20'!$D$4:$E$4</c:f>
              <c:strCache>
                <c:ptCount val="2"/>
                <c:pt idx="0">
                  <c:v>6 месяцев 2019 года</c:v>
                </c:pt>
                <c:pt idx="1">
                  <c:v>6 месяцев 2020 года                                   (оперативные данные) </c:v>
                </c:pt>
              </c:strCache>
            </c:strRef>
          </c:cat>
          <c:val>
            <c:numRef>
              <c:f>'к прил.20'!$D$5:$E$5</c:f>
              <c:numCache>
                <c:formatCode>0</c:formatCode>
                <c:ptCount val="2"/>
                <c:pt idx="0">
                  <c:v>923</c:v>
                </c:pt>
                <c:pt idx="1">
                  <c:v>808</c:v>
                </c:pt>
              </c:numCache>
            </c:numRef>
          </c:val>
        </c:ser>
        <c:ser>
          <c:idx val="1"/>
          <c:order val="1"/>
          <c:tx>
            <c:strRef>
              <c:f>'к прил.20'!$C$6</c:f>
              <c:strCache>
                <c:ptCount val="1"/>
                <c:pt idx="0">
                  <c:v>случайные отравления алкоголем</c:v>
                </c:pt>
              </c:strCache>
            </c:strRef>
          </c:tx>
          <c:spPr>
            <a:solidFill>
              <a:srgbClr val="00FF99"/>
            </a:solidFill>
          </c:spPr>
          <c:invertIfNegative val="0"/>
          <c:dLbls>
            <c:dLbl>
              <c:idx val="0"/>
              <c:layout>
                <c:manualLayout>
                  <c:x val="8.4478003299440947E-3"/>
                  <c:y val="-1.673634110499417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7.207148959752465E-3"/>
                  <c:y val="-1.5091059300038749E-2"/>
                </c:manualLayout>
              </c:layout>
              <c:tx>
                <c:rich>
                  <a:bodyPr/>
                  <a:lstStyle/>
                  <a:p>
                    <a:r>
                      <a:rPr lang="en-US" baseline="0">
                        <a:solidFill>
                          <a:srgbClr val="C00000"/>
                        </a:solidFill>
                      </a:rPr>
                      <a:t>906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600" b="1">
                    <a:latin typeface="Arial Black" panose="020B0A04020102020204" pitchFamily="34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'к прил.20'!$D$4:$E$4</c:f>
              <c:strCache>
                <c:ptCount val="2"/>
                <c:pt idx="0">
                  <c:v>6 месяцев 2019 года</c:v>
                </c:pt>
                <c:pt idx="1">
                  <c:v>6 месяцев 2020 года                                   (оперативные данные) </c:v>
                </c:pt>
              </c:strCache>
            </c:strRef>
          </c:cat>
          <c:val>
            <c:numRef>
              <c:f>'к прил.20'!$D$6:$E$6</c:f>
              <c:numCache>
                <c:formatCode>0</c:formatCode>
                <c:ptCount val="2"/>
                <c:pt idx="0">
                  <c:v>779</c:v>
                </c:pt>
                <c:pt idx="1">
                  <c:v>906</c:v>
                </c:pt>
              </c:numCache>
            </c:numRef>
          </c:val>
        </c:ser>
        <c:ser>
          <c:idx val="2"/>
          <c:order val="2"/>
          <c:tx>
            <c:strRef>
              <c:f>'к прил.20'!$C$7</c:f>
              <c:strCache>
                <c:ptCount val="1"/>
                <c:pt idx="0">
                  <c:v>дорожно-транспортные происшествия</c:v>
                </c:pt>
              </c:strCache>
            </c:strRef>
          </c:tx>
          <c:spPr>
            <a:solidFill>
              <a:schemeClr val="accent1"/>
            </a:solidFill>
          </c:spPr>
          <c:invertIfNegative val="0"/>
          <c:dLbls>
            <c:dLbl>
              <c:idx val="0"/>
              <c:layout>
                <c:manualLayout>
                  <c:x val="9.5628415300547161E-3"/>
                  <c:y val="-2.0920502092050207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6.9561246193199453E-3"/>
                  <c:y val="-4.1841218315677112E-3"/>
                </c:manualLayout>
              </c:layout>
              <c:tx>
                <c:rich>
                  <a:bodyPr/>
                  <a:lstStyle/>
                  <a:p>
                    <a:r>
                      <a:rPr lang="en-US" baseline="0">
                        <a:solidFill>
                          <a:srgbClr val="C00000"/>
                        </a:solidFill>
                      </a:rPr>
                      <a:t>235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600" b="1">
                    <a:latin typeface="Arial Black" panose="020B0A04020102020204" pitchFamily="34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'к прил.20'!$D$4:$E$4</c:f>
              <c:strCache>
                <c:ptCount val="2"/>
                <c:pt idx="0">
                  <c:v>6 месяцев 2019 года</c:v>
                </c:pt>
                <c:pt idx="1">
                  <c:v>6 месяцев 2020 года                                   (оперативные данные) </c:v>
                </c:pt>
              </c:strCache>
            </c:strRef>
          </c:cat>
          <c:val>
            <c:numRef>
              <c:f>'к прил.20'!$D$7:$E$7</c:f>
              <c:numCache>
                <c:formatCode>0</c:formatCode>
                <c:ptCount val="2"/>
                <c:pt idx="0">
                  <c:v>200</c:v>
                </c:pt>
                <c:pt idx="1">
                  <c:v>235</c:v>
                </c:pt>
              </c:numCache>
            </c:numRef>
          </c:val>
        </c:ser>
        <c:ser>
          <c:idx val="3"/>
          <c:order val="3"/>
          <c:tx>
            <c:strRef>
              <c:f>'к прил.20'!$C$8</c:f>
              <c:strCache>
                <c:ptCount val="1"/>
                <c:pt idx="0">
                  <c:v>несчастные случаи на производстве</c:v>
                </c:pt>
              </c:strCache>
            </c:strRef>
          </c:tx>
          <c:spPr>
            <a:solidFill>
              <a:schemeClr val="accent6">
                <a:lumMod val="40000"/>
                <a:lumOff val="60000"/>
              </a:schemeClr>
            </a:solidFill>
          </c:spPr>
          <c:invertIfNegative val="0"/>
          <c:dLbls>
            <c:dLbl>
              <c:idx val="0"/>
              <c:layout>
                <c:manualLayout>
                  <c:x val="5.6527684772541258E-3"/>
                  <c:y val="0"/>
                </c:manualLayout>
              </c:layout>
              <c:tx>
                <c:rich>
                  <a:bodyPr/>
                  <a:lstStyle/>
                  <a:p>
                    <a:r>
                      <a:rPr lang="ru-RU" baseline="0">
                        <a:solidFill>
                          <a:sysClr val="windowText" lastClr="000000"/>
                        </a:solidFill>
                      </a:rPr>
                      <a:t>53</a:t>
                    </a:r>
                    <a:endParaRPr lang="en-US" baseline="0">
                      <a:solidFill>
                        <a:sysClr val="windowText" lastClr="000000"/>
                      </a:solidFill>
                    </a:endParaRP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8.1967213114754103E-3"/>
                  <c:y val="0"/>
                </c:manualLayout>
              </c:layout>
              <c:tx>
                <c:rich>
                  <a:bodyPr/>
                  <a:lstStyle/>
                  <a:p>
                    <a:r>
                      <a:rPr lang="ru-RU">
                        <a:solidFill>
                          <a:srgbClr val="FF0000"/>
                        </a:solidFill>
                      </a:rPr>
                      <a:t>72</a:t>
                    </a:r>
                    <a:endParaRPr lang="en-US">
                      <a:solidFill>
                        <a:srgbClr val="FF0000"/>
                      </a:solidFill>
                    </a:endParaRP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600" b="1">
                    <a:latin typeface="Arial Black" panose="020B0A04020102020204" pitchFamily="34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'к прил.20'!$D$4:$E$4</c:f>
              <c:strCache>
                <c:ptCount val="2"/>
                <c:pt idx="0">
                  <c:v>6 месяцев 2019 года</c:v>
                </c:pt>
                <c:pt idx="1">
                  <c:v>6 месяцев 2020 года                                   (оперативные данные) </c:v>
                </c:pt>
              </c:strCache>
            </c:strRef>
          </c:cat>
          <c:val>
            <c:numRef>
              <c:f>'к прил.20'!$D$8:$E$8</c:f>
              <c:numCache>
                <c:formatCode>0</c:formatCode>
                <c:ptCount val="2"/>
                <c:pt idx="0">
                  <c:v>53</c:v>
                </c:pt>
                <c:pt idx="1">
                  <c:v>72</c:v>
                </c:pt>
              </c:numCache>
            </c:numRef>
          </c:val>
        </c:ser>
        <c:ser>
          <c:idx val="4"/>
          <c:order val="4"/>
          <c:tx>
            <c:strRef>
              <c:f>'к прил.20'!$C$9</c:f>
              <c:strCache>
                <c:ptCount val="1"/>
                <c:pt idx="0">
                  <c:v>пожары</c:v>
                </c:pt>
              </c:strCache>
            </c:strRef>
          </c:tx>
          <c:spPr>
            <a:solidFill>
              <a:srgbClr val="FF0000"/>
            </a:solidFill>
          </c:spPr>
          <c:invertIfNegative val="0"/>
          <c:dLbls>
            <c:dLbl>
              <c:idx val="0"/>
              <c:layout>
                <c:manualLayout>
                  <c:x val="9.5628415300547161E-3"/>
                  <c:y val="-4.1841004184100415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5.6527684772541258E-3"/>
                  <c:y val="-2.0919878051455267E-3"/>
                </c:manualLayout>
              </c:layout>
              <c:tx>
                <c:rich>
                  <a:bodyPr/>
                  <a:lstStyle/>
                  <a:p>
                    <a:r>
                      <a:rPr lang="en-US" baseline="0">
                        <a:solidFill>
                          <a:srgbClr val="C00000"/>
                        </a:solidFill>
                      </a:rPr>
                      <a:t>345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600" b="1">
                    <a:latin typeface="Arial Black" panose="020B0A04020102020204" pitchFamily="34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'к прил.20'!$D$4:$E$4</c:f>
              <c:strCache>
                <c:ptCount val="2"/>
                <c:pt idx="0">
                  <c:v>6 месяцев 2019 года</c:v>
                </c:pt>
                <c:pt idx="1">
                  <c:v>6 месяцев 2020 года                                   (оперативные данные) </c:v>
                </c:pt>
              </c:strCache>
            </c:strRef>
          </c:cat>
          <c:val>
            <c:numRef>
              <c:f>'к прил.20'!$D$9:$E$9</c:f>
              <c:numCache>
                <c:formatCode>0</c:formatCode>
                <c:ptCount val="2"/>
                <c:pt idx="0">
                  <c:v>255</c:v>
                </c:pt>
                <c:pt idx="1">
                  <c:v>345</c:v>
                </c:pt>
              </c:numCache>
            </c:numRef>
          </c:val>
        </c:ser>
        <c:ser>
          <c:idx val="5"/>
          <c:order val="5"/>
          <c:tx>
            <c:strRef>
              <c:f>'к прил.20'!$C$10</c:f>
              <c:strCache>
                <c:ptCount val="1"/>
                <c:pt idx="0">
                  <c:v>случайные утопления</c:v>
                </c:pt>
              </c:strCache>
            </c:strRef>
          </c:tx>
          <c:spPr>
            <a:solidFill>
              <a:schemeClr val="accent5"/>
            </a:solidFill>
          </c:spPr>
          <c:invertIfNegative val="0"/>
          <c:dLbls>
            <c:dLbl>
              <c:idx val="0"/>
              <c:layout>
                <c:manualLayout>
                  <c:x val="8.1967213114754103E-3"/>
                  <c:y val="-2.0920502092050207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8.1967213114754103E-3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600" b="1">
                    <a:latin typeface="Arial Black" panose="020B0A04020102020204" pitchFamily="34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'к прил.20'!$D$4:$E$4</c:f>
              <c:strCache>
                <c:ptCount val="2"/>
                <c:pt idx="0">
                  <c:v>6 месяцев 2019 года</c:v>
                </c:pt>
                <c:pt idx="1">
                  <c:v>6 месяцев 2020 года                                   (оперативные данные) </c:v>
                </c:pt>
              </c:strCache>
            </c:strRef>
          </c:cat>
          <c:val>
            <c:numRef>
              <c:f>'к прил.20'!$D$10:$E$10</c:f>
              <c:numCache>
                <c:formatCode>0</c:formatCode>
                <c:ptCount val="2"/>
                <c:pt idx="0">
                  <c:v>203</c:v>
                </c:pt>
                <c:pt idx="1">
                  <c:v>187</c:v>
                </c:pt>
              </c:numCache>
            </c:numRef>
          </c:val>
        </c:ser>
        <c:ser>
          <c:idx val="7"/>
          <c:order val="6"/>
          <c:tx>
            <c:strRef>
              <c:f>'к прил.20'!$C$11</c:f>
              <c:strCache>
                <c:ptCount val="1"/>
                <c:pt idx="0">
                  <c:v>убийства</c:v>
                </c:pt>
              </c:strCache>
            </c:strRef>
          </c:tx>
          <c:spPr>
            <a:solidFill>
              <a:schemeClr val="accent2">
                <a:lumMod val="75000"/>
              </a:schemeClr>
            </a:solidFill>
          </c:spPr>
          <c:invertIfNegative val="0"/>
          <c:dLbls>
            <c:dLbl>
              <c:idx val="0"/>
              <c:layout>
                <c:manualLayout>
                  <c:x val="8.1967213114754103E-3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6.8306010928962232E-3"/>
                  <c:y val="-2.0920502092050207E-3"/>
                </c:manualLayout>
              </c:layout>
              <c:tx>
                <c:rich>
                  <a:bodyPr/>
                  <a:lstStyle/>
                  <a:p>
                    <a:r>
                      <a:rPr lang="en-US" baseline="0">
                        <a:solidFill>
                          <a:srgbClr val="C00000"/>
                        </a:solidFill>
                      </a:rPr>
                      <a:t>454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600" b="1">
                    <a:latin typeface="Arial Black" panose="020B0A04020102020204" pitchFamily="34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'к прил.20'!$D$4:$E$4</c:f>
              <c:strCache>
                <c:ptCount val="2"/>
                <c:pt idx="0">
                  <c:v>6 месяцев 2019 года</c:v>
                </c:pt>
                <c:pt idx="1">
                  <c:v>6 месяцев 2020 года                                   (оперативные данные) </c:v>
                </c:pt>
              </c:strCache>
            </c:strRef>
          </c:cat>
          <c:val>
            <c:numRef>
              <c:f>'к прил.20'!$D$11:$E$11</c:f>
              <c:numCache>
                <c:formatCode>0</c:formatCode>
                <c:ptCount val="2"/>
                <c:pt idx="0">
                  <c:v>347</c:v>
                </c:pt>
                <c:pt idx="1">
                  <c:v>454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100005376"/>
        <c:axId val="100006912"/>
        <c:axId val="0"/>
      </c:bar3DChart>
      <c:catAx>
        <c:axId val="10000537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low"/>
        <c:txPr>
          <a:bodyPr rot="0" vert="horz" anchor="b" anchorCtr="1"/>
          <a:lstStyle/>
          <a:p>
            <a:pPr>
              <a:defRPr sz="1500" b="1"/>
            </a:pPr>
            <a:endParaRPr lang="ru-RU"/>
          </a:p>
        </c:txPr>
        <c:crossAx val="100006912"/>
        <c:crosses val="autoZero"/>
        <c:auto val="1"/>
        <c:lblAlgn val="ctr"/>
        <c:lblOffset val="1"/>
        <c:noMultiLvlLbl val="0"/>
      </c:catAx>
      <c:valAx>
        <c:axId val="100006912"/>
        <c:scaling>
          <c:orientation val="minMax"/>
        </c:scaling>
        <c:delete val="1"/>
        <c:axPos val="l"/>
        <c:numFmt formatCode="0" sourceLinked="1"/>
        <c:majorTickMark val="out"/>
        <c:minorTickMark val="none"/>
        <c:tickLblPos val="none"/>
        <c:crossAx val="100005376"/>
        <c:crosses val="autoZero"/>
        <c:crossBetween val="between"/>
      </c:valAx>
      <c:spPr>
        <a:noFill/>
        <a:ln w="25400">
          <a:noFill/>
        </a:ln>
      </c:spPr>
    </c:plotArea>
    <c:legend>
      <c:legendPos val="r"/>
      <c:layout>
        <c:manualLayout>
          <c:xMode val="edge"/>
          <c:yMode val="edge"/>
          <c:x val="0.22125218065007213"/>
          <c:y val="0.75093866799115905"/>
          <c:w val="0.74169321914590225"/>
          <c:h val="0.22531043764605654"/>
        </c:manualLayout>
      </c:layout>
      <c:overlay val="0"/>
      <c:spPr>
        <a:ln>
          <a:noFill/>
        </a:ln>
      </c:spPr>
      <c:txPr>
        <a:bodyPr/>
        <a:lstStyle/>
        <a:p>
          <a:pPr>
            <a:defRPr sz="1400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</c:spPr>
  <c:externalData r:id="rId2">
    <c:autoUpdate val="0"/>
  </c:externalData>
  <c:userShapes r:id="rId3"/>
</c:chartSpace>
</file>

<file path=ppt/drawings/_rels/drawing2.xml.rels><?xml version="1.0" encoding="UTF-8" standalone="yes"?>
<Relationships xmlns="http://schemas.openxmlformats.org/package/2006/relationships"><Relationship Id="rId1" Type="http://schemas.openxmlformats.org/officeDocument/2006/relationships/chart" Target="../charts/chart3.xml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0.04377</cdr:x>
      <cdr:y>0.01244</cdr:y>
    </cdr:from>
    <cdr:to>
      <cdr:x>0.95219</cdr:x>
      <cdr:y>0.10886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395537" y="59121"/>
          <a:ext cx="8208912" cy="45823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pPr algn="ctr">
            <a:lnSpc>
              <a:spcPts val="1700"/>
            </a:lnSpc>
          </a:pPr>
          <a:r>
            <a:rPr lang="ru-RU" sz="1600" b="1" dirty="0">
              <a:solidFill>
                <a:schemeClr val="tx2"/>
              </a:solidFill>
              <a:latin typeface="Bookman Old Style" panose="02050604050505020204" pitchFamily="18" charset="0"/>
              <a:cs typeface="Times New Roman" pitchFamily="18" charset="0"/>
            </a:rPr>
            <a:t>Распределение погибших</a:t>
          </a:r>
          <a:r>
            <a:rPr lang="ru-RU" sz="1600" b="1" baseline="0" dirty="0">
              <a:solidFill>
                <a:schemeClr val="tx2"/>
              </a:solidFill>
              <a:latin typeface="Bookman Old Style" panose="02050604050505020204" pitchFamily="18" charset="0"/>
              <a:cs typeface="Times New Roman" pitchFamily="18" charset="0"/>
            </a:rPr>
            <a:t> на территории Минской области (</a:t>
          </a:r>
          <a:r>
            <a:rPr lang="ru-RU" sz="1600" b="1" dirty="0">
              <a:solidFill>
                <a:schemeClr val="tx2"/>
              </a:solidFill>
              <a:latin typeface="Bookman Old Style" panose="02050604050505020204" pitchFamily="18" charset="0"/>
              <a:cs typeface="Times New Roman" pitchFamily="18" charset="0"/>
            </a:rPr>
            <a:t>человек)</a:t>
          </a:r>
        </a:p>
      </cdr:txBody>
    </cdr:sp>
  </cdr:relSizeAnchor>
  <cdr:relSizeAnchor xmlns:cdr="http://schemas.openxmlformats.org/drawingml/2006/chartDrawing">
    <cdr:from>
      <cdr:x>0.90639</cdr:x>
      <cdr:y>0</cdr:y>
    </cdr:from>
    <cdr:to>
      <cdr:x>0.94178</cdr:x>
      <cdr:y>0.05255</cdr:y>
    </cdr:to>
    <cdr:sp macro="" textlink="">
      <cdr:nvSpPr>
        <cdr:cNvPr id="3" name="TextBox 1"/>
        <cdr:cNvSpPr txBox="1"/>
      </cdr:nvSpPr>
      <cdr:spPr>
        <a:xfrm xmlns:a="http://schemas.openxmlformats.org/drawingml/2006/main">
          <a:off x="8897472" y="0"/>
          <a:ext cx="347381" cy="35858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endParaRPr lang="ru-RU" sz="1500">
            <a:latin typeface="Times New Roman" pitchFamily="18" charset="0"/>
            <a:cs typeface="Times New Roman" pitchFamily="18" charset="0"/>
          </a:endParaRPr>
        </a:p>
        <a:p xmlns:a="http://schemas.openxmlformats.org/drawingml/2006/main">
          <a:r>
            <a:rPr lang="ru-RU" sz="1200">
              <a:latin typeface="Times New Roman" pitchFamily="18" charset="0"/>
              <a:cs typeface="Times New Roman" pitchFamily="18" charset="0"/>
            </a:rPr>
            <a:t> </a:t>
          </a:r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0.49717</cdr:x>
      <cdr:y>0.12135</cdr:y>
    </cdr:from>
    <cdr:to>
      <cdr:x>0.97851</cdr:x>
      <cdr:y>0.76498</cdr:y>
    </cdr:to>
    <cdr:graphicFrame macro="">
      <cdr:nvGraphicFramePr>
        <cdr:cNvPr id="2" name="Диаграмма 1"/>
        <cdr:cNvGraphicFramePr/>
      </cdr:nvGraphicFramePr>
      <cdr:xfrm>
        <a:off xmlns:a="http://schemas.openxmlformats.org/drawingml/2006/main" x="0" y="0"/>
        <a:ext xmlns:a="http://schemas.openxmlformats.org/drawingml/2006/main" cx="0" cy="0"/>
      </cdr:xfrm>
      <a:graphic xmlns:a="http://schemas.openxmlformats.org/drawingml/2006/main">
        <a:graphicData uri="http://schemas.openxmlformats.org/drawingml/2006/chart">
          <c:chart xmlns:c="http://schemas.openxmlformats.org/drawingml/2006/chart" xmlns:r="http://schemas.openxmlformats.org/officeDocument/2006/relationships" r:id="rId1"/>
        </a:graphicData>
      </a:graphic>
    </cdr:graphicFrame>
  </cdr:relSizeAnchor>
  <cdr:relSizeAnchor xmlns:cdr="http://schemas.openxmlformats.org/drawingml/2006/chartDrawing">
    <cdr:from>
      <cdr:x>0.02282</cdr:x>
      <cdr:y>0.01149</cdr:y>
    </cdr:from>
    <cdr:to>
      <cdr:x>0.96748</cdr:x>
      <cdr:y>0.10345</cdr:y>
    </cdr:to>
    <cdr:sp macro="" textlink="">
      <cdr:nvSpPr>
        <cdr:cNvPr id="3" name="TextBox 1"/>
        <cdr:cNvSpPr txBox="1"/>
      </cdr:nvSpPr>
      <cdr:spPr>
        <a:xfrm xmlns:a="http://schemas.openxmlformats.org/drawingml/2006/main">
          <a:off x="202115" y="72010"/>
          <a:ext cx="8366837" cy="57606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pPr algn="ctr">
            <a:lnSpc>
              <a:spcPts val="1500"/>
            </a:lnSpc>
          </a:pPr>
          <a:r>
            <a:rPr lang="ru-RU" sz="1600" b="1" dirty="0">
              <a:solidFill>
                <a:schemeClr val="tx2"/>
              </a:solidFill>
              <a:latin typeface="Bookman Old Style" panose="02050604050505020204" pitchFamily="18" charset="0"/>
              <a:cs typeface="Times New Roman" pitchFamily="18" charset="0"/>
            </a:rPr>
            <a:t>Данные о погибших на </a:t>
          </a:r>
          <a:r>
            <a:rPr lang="ru-RU" sz="1600" b="1" dirty="0" smtClean="0">
              <a:solidFill>
                <a:schemeClr val="tx2"/>
              </a:solidFill>
              <a:latin typeface="Bookman Old Style" panose="02050604050505020204" pitchFamily="18" charset="0"/>
              <a:cs typeface="Times New Roman" pitchFamily="18" charset="0"/>
            </a:rPr>
            <a:t>производстве</a:t>
          </a:r>
        </a:p>
        <a:p xmlns:a="http://schemas.openxmlformats.org/drawingml/2006/main">
          <a:pPr algn="ctr">
            <a:lnSpc>
              <a:spcPts val="1500"/>
            </a:lnSpc>
          </a:pPr>
          <a:r>
            <a:rPr lang="ru-RU" sz="1600" b="1" dirty="0" smtClean="0">
              <a:solidFill>
                <a:schemeClr val="tx2"/>
              </a:solidFill>
              <a:latin typeface="Bookman Old Style" panose="02050604050505020204" pitchFamily="18" charset="0"/>
              <a:cs typeface="Times New Roman" pitchFamily="18" charset="0"/>
            </a:rPr>
            <a:t>в </a:t>
          </a:r>
          <a:r>
            <a:rPr lang="ru-RU" sz="1600" b="1" dirty="0">
              <a:solidFill>
                <a:schemeClr val="tx2"/>
              </a:solidFill>
              <a:latin typeface="Bookman Old Style" panose="02050604050505020204" pitchFamily="18" charset="0"/>
              <a:cs typeface="Times New Roman" pitchFamily="18" charset="0"/>
            </a:rPr>
            <a:t>организациях Минской области</a:t>
          </a:r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0.00806</cdr:x>
      <cdr:y>0.01149</cdr:y>
    </cdr:from>
    <cdr:to>
      <cdr:x>0.97581</cdr:x>
      <cdr:y>0.13793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71968" y="71981"/>
          <a:ext cx="8641032" cy="79211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pPr algn="ctr">
            <a:lnSpc>
              <a:spcPts val="1700"/>
            </a:lnSpc>
          </a:pPr>
          <a:r>
            <a:rPr lang="ru-RU" sz="1800" b="1" dirty="0">
              <a:solidFill>
                <a:schemeClr val="tx2"/>
              </a:solidFill>
              <a:latin typeface="Bookman Old Style" panose="02050604050505020204" pitchFamily="18" charset="0"/>
              <a:cs typeface="Times New Roman" pitchFamily="18" charset="0"/>
            </a:rPr>
            <a:t>Данные о погибших в результате несчастных </a:t>
          </a:r>
          <a:r>
            <a:rPr lang="ru-RU" sz="1800" b="1" dirty="0" smtClean="0">
              <a:solidFill>
                <a:schemeClr val="tx2"/>
              </a:solidFill>
              <a:latin typeface="Bookman Old Style" panose="02050604050505020204" pitchFamily="18" charset="0"/>
              <a:cs typeface="Times New Roman" pitchFamily="18" charset="0"/>
            </a:rPr>
            <a:t>случаев</a:t>
          </a:r>
        </a:p>
        <a:p xmlns:a="http://schemas.openxmlformats.org/drawingml/2006/main">
          <a:pPr algn="ctr">
            <a:lnSpc>
              <a:spcPts val="1700"/>
            </a:lnSpc>
          </a:pPr>
          <a:r>
            <a:rPr lang="ru-RU" sz="1800" b="1" dirty="0" smtClean="0">
              <a:solidFill>
                <a:schemeClr val="tx2"/>
              </a:solidFill>
              <a:latin typeface="Bookman Old Style" panose="02050604050505020204" pitchFamily="18" charset="0"/>
              <a:cs typeface="Times New Roman" pitchFamily="18" charset="0"/>
            </a:rPr>
            <a:t>на производстве в </a:t>
          </a:r>
          <a:r>
            <a:rPr lang="ru-RU" sz="1800" b="1" dirty="0">
              <a:solidFill>
                <a:schemeClr val="tx2"/>
              </a:solidFill>
              <a:latin typeface="Bookman Old Style" panose="02050604050505020204" pitchFamily="18" charset="0"/>
              <a:cs typeface="Times New Roman" pitchFamily="18" charset="0"/>
            </a:rPr>
            <a:t>организациях </a:t>
          </a:r>
          <a:r>
            <a:rPr lang="ru-RU" sz="1800" b="1" dirty="0" smtClean="0">
              <a:solidFill>
                <a:schemeClr val="tx2"/>
              </a:solidFill>
              <a:latin typeface="Bookman Old Style" panose="02050604050505020204" pitchFamily="18" charset="0"/>
              <a:cs typeface="Times New Roman" pitchFamily="18" charset="0"/>
            </a:rPr>
            <a:t>коммунальной</a:t>
          </a:r>
        </a:p>
        <a:p xmlns:a="http://schemas.openxmlformats.org/drawingml/2006/main">
          <a:pPr algn="ctr">
            <a:lnSpc>
              <a:spcPts val="1700"/>
            </a:lnSpc>
          </a:pPr>
          <a:r>
            <a:rPr lang="ru-RU" sz="1800" b="1" dirty="0" smtClean="0">
              <a:solidFill>
                <a:schemeClr val="tx2"/>
              </a:solidFill>
              <a:latin typeface="Bookman Old Style" panose="02050604050505020204" pitchFamily="18" charset="0"/>
              <a:cs typeface="Times New Roman" pitchFamily="18" charset="0"/>
            </a:rPr>
            <a:t>формы </a:t>
          </a:r>
          <a:r>
            <a:rPr lang="ru-RU" sz="1800" b="1" dirty="0">
              <a:solidFill>
                <a:schemeClr val="tx2"/>
              </a:solidFill>
              <a:latin typeface="Bookman Old Style" panose="02050604050505020204" pitchFamily="18" charset="0"/>
              <a:cs typeface="Times New Roman" pitchFamily="18" charset="0"/>
            </a:rPr>
            <a:t>собственности (</a:t>
          </a:r>
          <a:r>
            <a:rPr lang="ru-RU" sz="1600" b="1" dirty="0">
              <a:solidFill>
                <a:schemeClr val="tx2"/>
              </a:solidFill>
              <a:latin typeface="Bookman Old Style" panose="02050604050505020204" pitchFamily="18" charset="0"/>
              <a:cs typeface="Times New Roman" pitchFamily="18" charset="0"/>
            </a:rPr>
            <a:t>человек)</a:t>
          </a:r>
        </a:p>
      </cdr:txBody>
    </cdr:sp>
  </cdr:relSizeAnchor>
  <cdr:relSizeAnchor xmlns:cdr="http://schemas.openxmlformats.org/drawingml/2006/chartDrawing">
    <cdr:from>
      <cdr:x>0.87858</cdr:x>
      <cdr:y>0</cdr:y>
    </cdr:from>
    <cdr:to>
      <cdr:x>0.91587</cdr:x>
      <cdr:y>0.04617</cdr:y>
    </cdr:to>
    <cdr:sp macro="" textlink="">
      <cdr:nvSpPr>
        <cdr:cNvPr id="3" name="TextBox 1"/>
        <cdr:cNvSpPr txBox="1"/>
      </cdr:nvSpPr>
      <cdr:spPr>
        <a:xfrm xmlns:a="http://schemas.openxmlformats.org/drawingml/2006/main">
          <a:off x="8753424" y="0"/>
          <a:ext cx="371526" cy="32323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endParaRPr lang="ru-RU" sz="1200">
            <a:latin typeface="Times New Roman" pitchFamily="18" charset="0"/>
            <a:cs typeface="Times New Roman" pitchFamily="18" charset="0"/>
          </a:endParaRPr>
        </a:p>
        <a:p xmlns:a="http://schemas.openxmlformats.org/drawingml/2006/main">
          <a:r>
            <a:rPr lang="ru-RU" sz="1200">
              <a:latin typeface="Times New Roman" pitchFamily="18" charset="0"/>
              <a:cs typeface="Times New Roman" pitchFamily="18" charset="0"/>
            </a:rPr>
            <a:t> </a:t>
          </a:r>
        </a:p>
      </cdr:txBody>
    </cdr:sp>
  </cdr:relSizeAnchor>
  <cdr:relSizeAnchor xmlns:cdr="http://schemas.openxmlformats.org/drawingml/2006/chartDrawing">
    <cdr:from>
      <cdr:x>0.08787</cdr:x>
      <cdr:y>0.02721</cdr:y>
    </cdr:from>
    <cdr:to>
      <cdr:x>0.90831</cdr:x>
      <cdr:y>0.12653</cdr:y>
    </cdr:to>
    <cdr:sp macro="" textlink="">
      <cdr:nvSpPr>
        <cdr:cNvPr id="4" name="TextBox 1"/>
        <cdr:cNvSpPr txBox="1"/>
      </cdr:nvSpPr>
      <cdr:spPr>
        <a:xfrm xmlns:a="http://schemas.openxmlformats.org/drawingml/2006/main">
          <a:off x="876300" y="189457"/>
          <a:ext cx="8181976" cy="69154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pPr algn="ctr"/>
          <a:endParaRPr lang="ru-RU" sz="1800" b="1">
            <a:latin typeface="Times New Roman" pitchFamily="18" charset="0"/>
            <a:cs typeface="Times New Roman" pitchFamily="18" charset="0"/>
          </a:endParaRPr>
        </a:p>
      </cdr:txBody>
    </cdr:sp>
  </cdr:relSizeAnchor>
  <cdr:relSizeAnchor xmlns:cdr="http://schemas.openxmlformats.org/drawingml/2006/chartDrawing">
    <cdr:from>
      <cdr:x>0.87858</cdr:x>
      <cdr:y>0</cdr:y>
    </cdr:from>
    <cdr:to>
      <cdr:x>0.91587</cdr:x>
      <cdr:y>0.04617</cdr:y>
    </cdr:to>
    <cdr:sp macro="" textlink="">
      <cdr:nvSpPr>
        <cdr:cNvPr id="5" name="TextBox 1"/>
        <cdr:cNvSpPr txBox="1"/>
      </cdr:nvSpPr>
      <cdr:spPr>
        <a:xfrm xmlns:a="http://schemas.openxmlformats.org/drawingml/2006/main">
          <a:off x="8753424" y="0"/>
          <a:ext cx="371526" cy="32323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endParaRPr lang="ru-RU" sz="1200">
            <a:latin typeface="Times New Roman" pitchFamily="18" charset="0"/>
            <a:cs typeface="Times New Roman" pitchFamily="18" charset="0"/>
          </a:endParaRPr>
        </a:p>
        <a:p xmlns:a="http://schemas.openxmlformats.org/drawingml/2006/main">
          <a:r>
            <a:rPr lang="ru-RU" sz="1200">
              <a:latin typeface="Times New Roman" pitchFamily="18" charset="0"/>
              <a:cs typeface="Times New Roman" pitchFamily="18" charset="0"/>
            </a:rPr>
            <a:t> </a:t>
          </a:r>
        </a:p>
      </cdr:txBody>
    </cdr:sp>
  </cdr:relSizeAnchor>
</c:userShapes>
</file>

<file path=ppt/drawings/drawing4.xml><?xml version="1.0" encoding="utf-8"?>
<c:userShapes xmlns:c="http://schemas.openxmlformats.org/drawingml/2006/chart">
  <cdr:relSizeAnchor xmlns:cdr="http://schemas.openxmlformats.org/drawingml/2006/chartDrawing">
    <cdr:from>
      <cdr:x>0.22351</cdr:x>
      <cdr:y>0.05714</cdr:y>
    </cdr:from>
    <cdr:to>
      <cdr:x>0.77132</cdr:x>
      <cdr:y>0.14898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2197100" y="355600"/>
          <a:ext cx="5384800" cy="5715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ru-RU" sz="1100"/>
        </a:p>
      </cdr:txBody>
    </cdr:sp>
  </cdr:relSizeAnchor>
  <cdr:relSizeAnchor xmlns:cdr="http://schemas.openxmlformats.org/drawingml/2006/chartDrawing">
    <cdr:from>
      <cdr:x>0.01315</cdr:x>
      <cdr:y>0</cdr:y>
    </cdr:from>
    <cdr:to>
      <cdr:x>0.97518</cdr:x>
      <cdr:y>0.1697</cdr:y>
    </cdr:to>
    <cdr:sp macro="" textlink="">
      <cdr:nvSpPr>
        <cdr:cNvPr id="6" name="TextBox 5"/>
        <cdr:cNvSpPr txBox="1"/>
      </cdr:nvSpPr>
      <cdr:spPr>
        <a:xfrm xmlns:a="http://schemas.openxmlformats.org/drawingml/2006/main">
          <a:off x="119777" y="0"/>
          <a:ext cx="8762654" cy="86409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 anchor="t"/>
        <a:lstStyle xmlns:a="http://schemas.openxmlformats.org/drawingml/2006/main"/>
        <a:p xmlns:a="http://schemas.openxmlformats.org/drawingml/2006/main">
          <a:pPr algn="ctr">
            <a:lnSpc>
              <a:spcPts val="1700"/>
            </a:lnSpc>
          </a:pPr>
          <a:r>
            <a:rPr lang="ru-RU" sz="1400" b="1" dirty="0">
              <a:solidFill>
                <a:schemeClr val="accent1">
                  <a:lumMod val="50000"/>
                </a:schemeClr>
              </a:solidFill>
              <a:latin typeface="Bookman Old Style" panose="02050604050505020204" pitchFamily="18" charset="0"/>
              <a:ea typeface="+mn-ea"/>
              <a:cs typeface="Times New Roman" pitchFamily="18" charset="0"/>
            </a:rPr>
            <a:t>Распределение  вины  по результатам специального расследования  несчастных случаев  на</a:t>
          </a:r>
          <a:r>
            <a:rPr lang="ru-RU" sz="1400" b="1" baseline="0" dirty="0">
              <a:solidFill>
                <a:schemeClr val="accent1">
                  <a:lumMod val="50000"/>
                </a:schemeClr>
              </a:solidFill>
              <a:latin typeface="Bookman Old Style" panose="02050604050505020204" pitchFamily="18" charset="0"/>
              <a:ea typeface="+mn-ea"/>
              <a:cs typeface="Times New Roman" pitchFamily="18" charset="0"/>
            </a:rPr>
            <a:t> производстве с </a:t>
          </a:r>
          <a:r>
            <a:rPr lang="ru-RU" sz="1400" b="1" dirty="0">
              <a:solidFill>
                <a:schemeClr val="accent1">
                  <a:lumMod val="50000"/>
                </a:schemeClr>
              </a:solidFill>
              <a:latin typeface="Bookman Old Style" panose="02050604050505020204" pitchFamily="18" charset="0"/>
              <a:ea typeface="+mn-ea"/>
              <a:cs typeface="Times New Roman" pitchFamily="18" charset="0"/>
            </a:rPr>
            <a:t>тяжелыми последствиями, </a:t>
          </a:r>
        </a:p>
        <a:p xmlns:a="http://schemas.openxmlformats.org/drawingml/2006/main">
          <a:pPr algn="ctr">
            <a:lnSpc>
              <a:spcPts val="1700"/>
            </a:lnSpc>
          </a:pPr>
          <a:r>
            <a:rPr lang="ru-RU" sz="1400" b="1" dirty="0">
              <a:solidFill>
                <a:schemeClr val="accent1">
                  <a:lumMod val="50000"/>
                </a:schemeClr>
              </a:solidFill>
              <a:latin typeface="Bookman Old Style" panose="02050604050505020204" pitchFamily="18" charset="0"/>
              <a:ea typeface="+mn-ea"/>
              <a:cs typeface="Times New Roman" pitchFamily="18" charset="0"/>
            </a:rPr>
            <a:t>происшедших  в  январе - июне</a:t>
          </a:r>
          <a:r>
            <a:rPr lang="ru-RU" sz="1400" b="1" baseline="0" dirty="0">
              <a:solidFill>
                <a:schemeClr val="accent1">
                  <a:lumMod val="50000"/>
                </a:schemeClr>
              </a:solidFill>
              <a:latin typeface="Bookman Old Style" panose="02050604050505020204" pitchFamily="18" charset="0"/>
              <a:ea typeface="+mn-ea"/>
              <a:cs typeface="Times New Roman" pitchFamily="18" charset="0"/>
            </a:rPr>
            <a:t> </a:t>
          </a:r>
          <a:r>
            <a:rPr lang="ru-RU" sz="1400" b="1" dirty="0">
              <a:solidFill>
                <a:schemeClr val="accent1">
                  <a:lumMod val="50000"/>
                </a:schemeClr>
              </a:solidFill>
              <a:latin typeface="Bookman Old Style" panose="02050604050505020204" pitchFamily="18" charset="0"/>
              <a:ea typeface="+mn-ea"/>
              <a:cs typeface="Times New Roman" pitchFamily="18" charset="0"/>
            </a:rPr>
            <a:t>2020 г. ( проценты )</a:t>
          </a:r>
          <a:endParaRPr lang="ru-RU" sz="1400" b="1" dirty="0">
            <a:solidFill>
              <a:schemeClr val="accent1">
                <a:lumMod val="50000"/>
              </a:schemeClr>
            </a:solidFill>
            <a:latin typeface="Bookman Old Style" panose="02050604050505020204" pitchFamily="18" charset="0"/>
            <a:cs typeface="Times New Roman" pitchFamily="18" charset="0"/>
          </a:endParaRPr>
        </a:p>
      </cdr:txBody>
    </cdr:sp>
  </cdr:relSizeAnchor>
  <cdr:relSizeAnchor xmlns:cdr="http://schemas.openxmlformats.org/drawingml/2006/chartDrawing">
    <cdr:from>
      <cdr:x>0.951</cdr:x>
      <cdr:y>0.00096</cdr:y>
    </cdr:from>
    <cdr:to>
      <cdr:x>0.99643</cdr:x>
      <cdr:y>0.05204</cdr:y>
    </cdr:to>
    <cdr:sp macro="" textlink="">
      <cdr:nvSpPr>
        <cdr:cNvPr id="7" name="TextBox 1"/>
        <cdr:cNvSpPr txBox="1"/>
      </cdr:nvSpPr>
      <cdr:spPr>
        <a:xfrm xmlns:a="http://schemas.openxmlformats.org/drawingml/2006/main">
          <a:off x="6559960" y="9631"/>
          <a:ext cx="313358" cy="51243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endParaRPr lang="ru-RU" sz="1500">
            <a:latin typeface="Times New Roman" pitchFamily="18" charset="0"/>
            <a:cs typeface="Times New Roman" pitchFamily="18" charset="0"/>
          </a:endParaRPr>
        </a:p>
      </cdr:txBody>
    </cdr:sp>
  </cdr:relSizeAnchor>
</c:userShapes>
</file>

<file path=ppt/drawings/drawing5.xml><?xml version="1.0" encoding="utf-8"?>
<c:userShapes xmlns:c="http://schemas.openxmlformats.org/drawingml/2006/chart">
  <cdr:relSizeAnchor xmlns:cdr="http://schemas.openxmlformats.org/drawingml/2006/chartDrawing">
    <cdr:from>
      <cdr:x>0</cdr:x>
      <cdr:y>0.01051</cdr:y>
    </cdr:from>
    <cdr:to>
      <cdr:x>1</cdr:x>
      <cdr:y>0.10661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0" y="54092"/>
          <a:ext cx="9133171" cy="49454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pPr algn="ctr"/>
          <a:r>
            <a:rPr lang="ru-RU" sz="1400" b="1" dirty="0">
              <a:solidFill>
                <a:schemeClr val="accent1">
                  <a:lumMod val="50000"/>
                </a:schemeClr>
              </a:solidFill>
              <a:latin typeface="Bookman Old Style" pitchFamily="18" charset="0"/>
              <a:cs typeface="Times New Roman" pitchFamily="18" charset="0"/>
            </a:rPr>
            <a:t>Гибель жителей Республики Беларусь от основных внешних причин смерти, человек</a:t>
          </a:r>
        </a:p>
      </cdr:txBody>
    </cdr:sp>
  </cdr:relSizeAnchor>
  <cdr:relSizeAnchor xmlns:cdr="http://schemas.openxmlformats.org/drawingml/2006/chartDrawing">
    <cdr:from>
      <cdr:x>0.82529</cdr:x>
      <cdr:y>0.00333</cdr:y>
    </cdr:from>
    <cdr:to>
      <cdr:x>1</cdr:x>
      <cdr:y>0.06134</cdr:y>
    </cdr:to>
    <cdr:sp macro="" textlink="">
      <cdr:nvSpPr>
        <cdr:cNvPr id="5" name="TextBox 1"/>
        <cdr:cNvSpPr txBox="1"/>
      </cdr:nvSpPr>
      <cdr:spPr>
        <a:xfrm xmlns:a="http://schemas.openxmlformats.org/drawingml/2006/main">
          <a:off x="8039100" y="22753"/>
          <a:ext cx="1701800" cy="39634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endParaRPr lang="ru-RU" sz="1500">
            <a:latin typeface="Times New Roman" pitchFamily="18" charset="0"/>
            <a:cs typeface="Times New Roman" pitchFamily="18" charset="0"/>
          </a:endParaRPr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29837" cy="49712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29762" y="0"/>
            <a:ext cx="2929837" cy="49712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178D31F-0E0F-494A-A862-D55DB298F6AE}" type="datetimeFigureOut">
              <a:rPr lang="ru-RU" smtClean="0"/>
              <a:t>17.08.2020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6675" y="746125"/>
            <a:ext cx="6627813" cy="37290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6117" y="4722694"/>
            <a:ext cx="5408930" cy="447413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43661"/>
            <a:ext cx="2929837" cy="4971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29762" y="9443661"/>
            <a:ext cx="2929837" cy="4971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C30D151-1FBA-43CC-AA40-A02E965BF2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35742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130DA6-31DA-475A-A409-EA5C6B27D693}" type="datetime1">
              <a:rPr lang="ru-RU" smtClean="0"/>
              <a:t>17.08.2020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B352C8-B44E-49C5-A8F0-2079719B42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84256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4522F-DED8-41E2-9D8B-B29544B82275}" type="datetime1">
              <a:rPr lang="ru-RU" smtClean="0"/>
              <a:t>17.08.2020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B352C8-B44E-49C5-A8F0-2079719B42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88019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B75D78-17CD-4CDA-A90D-099D8DA3672E}" type="datetime1">
              <a:rPr lang="ru-RU" smtClean="0"/>
              <a:t>17.08.2020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B352C8-B44E-49C5-A8F0-2079719B42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9154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7F884F-28A7-47B2-A59E-2F6BD295BB78}" type="datetime1">
              <a:rPr lang="ru-RU" smtClean="0"/>
              <a:t>17.08.2020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B352C8-B44E-49C5-A8F0-2079719B42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47717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925120-0004-4220-B48E-F94627741FF1}" type="datetime1">
              <a:rPr lang="ru-RU" smtClean="0"/>
              <a:t>17.08.2020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B352C8-B44E-49C5-A8F0-2079719B42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97332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E5F200-16C4-4C7D-8A93-94D06F33FBFF}" type="datetime1">
              <a:rPr lang="ru-RU" smtClean="0"/>
              <a:t>17.08.2020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B352C8-B44E-49C5-A8F0-2079719B42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26690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D45126-33E8-47CD-BA4B-0B83937124D3}" type="datetime1">
              <a:rPr lang="ru-RU" smtClean="0"/>
              <a:t>17.08.2020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B352C8-B44E-49C5-A8F0-2079719B42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4703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FDC073-18B2-4688-B13F-93A455A5F179}" type="datetime1">
              <a:rPr lang="ru-RU" smtClean="0"/>
              <a:t>17.08.2020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B352C8-B44E-49C5-A8F0-2079719B42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8392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FB3510-74AC-4DB9-B7EB-CB25FE084DC9}" type="datetime1">
              <a:rPr lang="ru-RU" smtClean="0"/>
              <a:t>17.08.2020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B352C8-B44E-49C5-A8F0-2079719B42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44135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DCD5DE-0E37-444F-988C-B4AC0D5E4FD5}" type="datetime1">
              <a:rPr lang="ru-RU" smtClean="0"/>
              <a:t>17.08.2020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B352C8-B44E-49C5-A8F0-2079719B42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30510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CE16EC-FD7E-4D3D-89CA-A40B48609EB2}" type="datetime1">
              <a:rPr lang="ru-RU" smtClean="0"/>
              <a:t>17.08.2020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B352C8-B44E-49C5-A8F0-2079719B42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17074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E9477A-8D9B-4331-B87C-A61B0EA745E8}" type="datetime1">
              <a:rPr lang="ru-RU" smtClean="0"/>
              <a:t>17.08.2020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B352C8-B44E-49C5-A8F0-2079719B42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30694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699542"/>
            <a:ext cx="8784976" cy="3528392"/>
          </a:xfrm>
        </p:spPr>
        <p:txBody>
          <a:bodyPr>
            <a:normAutofit/>
          </a:bodyPr>
          <a:lstStyle/>
          <a:p>
            <a:r>
              <a:rPr lang="ru-RU" sz="2600" b="1" dirty="0">
                <a:solidFill>
                  <a:schemeClr val="tx2"/>
                </a:solidFill>
                <a:latin typeface="Bookman Old Style" panose="02050604050505020204" pitchFamily="18" charset="0"/>
              </a:rPr>
              <a:t>О ходе реализации требований </a:t>
            </a:r>
            <a:br>
              <a:rPr lang="ru-RU" sz="2600" b="1" dirty="0">
                <a:solidFill>
                  <a:schemeClr val="tx2"/>
                </a:solidFill>
                <a:latin typeface="Bookman Old Style" panose="02050604050505020204" pitchFamily="18" charset="0"/>
              </a:rPr>
            </a:br>
            <a:r>
              <a:rPr lang="ru-RU" sz="2600" b="1" dirty="0">
                <a:solidFill>
                  <a:schemeClr val="tx2"/>
                </a:solidFill>
                <a:latin typeface="Bookman Old Style" panose="02050604050505020204" pitchFamily="18" charset="0"/>
              </a:rPr>
              <a:t>Директивы Президента Республики Беларусь </a:t>
            </a:r>
            <a:br>
              <a:rPr lang="ru-RU" sz="2600" b="1" dirty="0">
                <a:solidFill>
                  <a:schemeClr val="tx2"/>
                </a:solidFill>
                <a:latin typeface="Bookman Old Style" panose="02050604050505020204" pitchFamily="18" charset="0"/>
              </a:rPr>
            </a:br>
            <a:r>
              <a:rPr lang="ru-RU" sz="2600" b="1" dirty="0">
                <a:solidFill>
                  <a:schemeClr val="tx2"/>
                </a:solidFill>
                <a:latin typeface="Bookman Old Style" panose="02050604050505020204" pitchFamily="18" charset="0"/>
              </a:rPr>
              <a:t>от 11 марта 2004 г. №1 </a:t>
            </a:r>
            <a:br>
              <a:rPr lang="ru-RU" sz="2600" b="1" dirty="0">
                <a:solidFill>
                  <a:schemeClr val="tx2"/>
                </a:solidFill>
                <a:latin typeface="Bookman Old Style" panose="02050604050505020204" pitchFamily="18" charset="0"/>
              </a:rPr>
            </a:br>
            <a:r>
              <a:rPr lang="ru-RU" sz="2600" b="1" dirty="0">
                <a:solidFill>
                  <a:schemeClr val="tx2"/>
                </a:solidFill>
                <a:latin typeface="Bookman Old Style" panose="02050604050505020204" pitchFamily="18" charset="0"/>
              </a:rPr>
              <a:t>«О мерах по укреплению общественной безопасности и дисциплины»</a:t>
            </a:r>
            <a:br>
              <a:rPr lang="ru-RU" sz="2600" b="1" dirty="0">
                <a:solidFill>
                  <a:schemeClr val="tx2"/>
                </a:solidFill>
                <a:latin typeface="Bookman Old Style" panose="02050604050505020204" pitchFamily="18" charset="0"/>
              </a:rPr>
            </a:br>
            <a:r>
              <a:rPr lang="ru-RU" sz="2600" b="1" dirty="0">
                <a:solidFill>
                  <a:schemeClr val="tx2"/>
                </a:solidFill>
                <a:latin typeface="Bookman Old Style" panose="02050604050505020204" pitchFamily="18" charset="0"/>
              </a:rPr>
              <a:t>в Минской области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B352C8-B44E-49C5-A8F0-2079719B42AD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2937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699542"/>
            <a:ext cx="8784976" cy="3528392"/>
          </a:xfrm>
        </p:spPr>
        <p:txBody>
          <a:bodyPr>
            <a:normAutofit/>
          </a:bodyPr>
          <a:lstStyle/>
          <a:p>
            <a:r>
              <a:rPr lang="ru-RU" sz="2600" b="1" dirty="0">
                <a:solidFill>
                  <a:schemeClr val="tx2"/>
                </a:solidFill>
                <a:latin typeface="Bookman Old Style" panose="02050604050505020204" pitchFamily="18" charset="0"/>
              </a:rPr>
              <a:t>О ходе реализации требований </a:t>
            </a:r>
            <a:br>
              <a:rPr lang="ru-RU" sz="2600" b="1" dirty="0">
                <a:solidFill>
                  <a:schemeClr val="tx2"/>
                </a:solidFill>
                <a:latin typeface="Bookman Old Style" panose="02050604050505020204" pitchFamily="18" charset="0"/>
              </a:rPr>
            </a:br>
            <a:r>
              <a:rPr lang="ru-RU" sz="2600" b="1" dirty="0">
                <a:solidFill>
                  <a:schemeClr val="tx2"/>
                </a:solidFill>
                <a:latin typeface="Bookman Old Style" panose="02050604050505020204" pitchFamily="18" charset="0"/>
              </a:rPr>
              <a:t>Директивы Президента Республики Беларусь </a:t>
            </a:r>
            <a:br>
              <a:rPr lang="ru-RU" sz="2600" b="1" dirty="0">
                <a:solidFill>
                  <a:schemeClr val="tx2"/>
                </a:solidFill>
                <a:latin typeface="Bookman Old Style" panose="02050604050505020204" pitchFamily="18" charset="0"/>
              </a:rPr>
            </a:br>
            <a:r>
              <a:rPr lang="ru-RU" sz="2600" b="1" dirty="0">
                <a:solidFill>
                  <a:schemeClr val="tx2"/>
                </a:solidFill>
                <a:latin typeface="Bookman Old Style" panose="02050604050505020204" pitchFamily="18" charset="0"/>
              </a:rPr>
              <a:t>от 11 марта 2004 г. №1 </a:t>
            </a:r>
            <a:br>
              <a:rPr lang="ru-RU" sz="2600" b="1" dirty="0">
                <a:solidFill>
                  <a:schemeClr val="tx2"/>
                </a:solidFill>
                <a:latin typeface="Bookman Old Style" panose="02050604050505020204" pitchFamily="18" charset="0"/>
              </a:rPr>
            </a:br>
            <a:r>
              <a:rPr lang="ru-RU" sz="2600" b="1" dirty="0">
                <a:solidFill>
                  <a:schemeClr val="tx2"/>
                </a:solidFill>
                <a:latin typeface="Bookman Old Style" panose="02050604050505020204" pitchFamily="18" charset="0"/>
              </a:rPr>
              <a:t>«О мерах по укреплению общественной безопасности и дисциплины»</a:t>
            </a:r>
            <a:br>
              <a:rPr lang="ru-RU" sz="2600" b="1" dirty="0">
                <a:solidFill>
                  <a:schemeClr val="tx2"/>
                </a:solidFill>
                <a:latin typeface="Bookman Old Style" panose="02050604050505020204" pitchFamily="18" charset="0"/>
              </a:rPr>
            </a:br>
            <a:r>
              <a:rPr lang="ru-RU" sz="2600" b="1" dirty="0">
                <a:solidFill>
                  <a:schemeClr val="tx2"/>
                </a:solidFill>
                <a:latin typeface="Bookman Old Style" panose="02050604050505020204" pitchFamily="18" charset="0"/>
              </a:rPr>
              <a:t>в Минской области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B352C8-B44E-49C5-A8F0-2079719B42AD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7241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7010400" y="4869657"/>
            <a:ext cx="2133600" cy="273844"/>
          </a:xfrm>
        </p:spPr>
        <p:txBody>
          <a:bodyPr>
            <a:normAutofit lnSpcReduction="10000"/>
          </a:bodyPr>
          <a:lstStyle/>
          <a:p>
            <a:fld id="{4C437CEB-9555-4307-BCB2-EE2A14A842D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AutoShape 2"/>
          <p:cNvSpPr>
            <a:spLocks noChangeArrowheads="1"/>
          </p:cNvSpPr>
          <p:nvPr/>
        </p:nvSpPr>
        <p:spPr bwMode="auto">
          <a:xfrm>
            <a:off x="304809" y="158235"/>
            <a:ext cx="8659680" cy="631317"/>
          </a:xfrm>
          <a:prstGeom prst="flowChartProcess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 fontAlgn="base">
              <a:lnSpc>
                <a:spcPts val="1500"/>
              </a:lnSpc>
              <a:spcBef>
                <a:spcPct val="0"/>
              </a:spcBef>
              <a:spcAft>
                <a:spcPct val="0"/>
              </a:spcAft>
            </a:pPr>
            <a:r>
              <a:rPr lang="ru-RU" altLang="ru-RU" sz="1600" b="1" dirty="0" smtClean="0">
                <a:solidFill>
                  <a:srgbClr val="1F497D"/>
                </a:solidFill>
                <a:latin typeface="Bookman Old Style" panose="02050604050505020204" pitchFamily="18" charset="0"/>
                <a:ea typeface="Roboto Black" panose="02000000000000000000" pitchFamily="2" charset="0"/>
                <a:cs typeface="Times New Roman" pitchFamily="18" charset="0"/>
              </a:rPr>
              <a:t>Реализованные мероприятия комплекса дополнительных мер</a:t>
            </a:r>
            <a:br>
              <a:rPr lang="ru-RU" altLang="ru-RU" sz="1600" b="1" dirty="0" smtClean="0">
                <a:solidFill>
                  <a:srgbClr val="1F497D"/>
                </a:solidFill>
                <a:latin typeface="Bookman Old Style" panose="02050604050505020204" pitchFamily="18" charset="0"/>
                <a:ea typeface="Roboto Black" panose="02000000000000000000" pitchFamily="2" charset="0"/>
                <a:cs typeface="Times New Roman" pitchFamily="18" charset="0"/>
              </a:rPr>
            </a:br>
            <a:r>
              <a:rPr lang="ru-RU" altLang="ru-RU" sz="1600" b="1" dirty="0" smtClean="0">
                <a:solidFill>
                  <a:srgbClr val="1F497D"/>
                </a:solidFill>
                <a:latin typeface="Bookman Old Style" panose="02050604050505020204" pitchFamily="18" charset="0"/>
                <a:ea typeface="Roboto Black" panose="02000000000000000000" pitchFamily="2" charset="0"/>
                <a:cs typeface="Times New Roman" pitchFamily="18" charset="0"/>
              </a:rPr>
              <a:t>по </a:t>
            </a:r>
            <a:r>
              <a:rPr lang="ru-RU" altLang="ru-RU" sz="1600" b="1" dirty="0">
                <a:solidFill>
                  <a:srgbClr val="1F497D"/>
                </a:solidFill>
                <a:latin typeface="Bookman Old Style" panose="02050604050505020204" pitchFamily="18" charset="0"/>
                <a:ea typeface="Roboto Black" panose="02000000000000000000" pitchFamily="2" charset="0"/>
                <a:cs typeface="Times New Roman" pitchFamily="18" charset="0"/>
              </a:rPr>
              <a:t>профилактике производственного </a:t>
            </a:r>
            <a:r>
              <a:rPr lang="ru-RU" altLang="ru-RU" sz="1600" b="1" dirty="0" smtClean="0">
                <a:solidFill>
                  <a:srgbClr val="1F497D"/>
                </a:solidFill>
                <a:latin typeface="Bookman Old Style" panose="02050604050505020204" pitchFamily="18" charset="0"/>
                <a:ea typeface="Roboto Black" panose="02000000000000000000" pitchFamily="2" charset="0"/>
                <a:cs typeface="Times New Roman" pitchFamily="18" charset="0"/>
              </a:rPr>
              <a:t>травматизма на </a:t>
            </a:r>
            <a:r>
              <a:rPr lang="ru-RU" altLang="ru-RU" sz="1600" b="1" dirty="0">
                <a:solidFill>
                  <a:srgbClr val="1F497D"/>
                </a:solidFill>
                <a:latin typeface="Bookman Old Style" panose="02050604050505020204" pitchFamily="18" charset="0"/>
                <a:ea typeface="Roboto Black" panose="02000000000000000000" pitchFamily="2" charset="0"/>
                <a:cs typeface="Times New Roman" pitchFamily="18" charset="0"/>
              </a:rPr>
              <a:t>2020 год</a:t>
            </a:r>
            <a:br>
              <a:rPr lang="ru-RU" altLang="ru-RU" sz="1600" b="1" dirty="0">
                <a:solidFill>
                  <a:srgbClr val="1F497D"/>
                </a:solidFill>
                <a:latin typeface="Bookman Old Style" panose="02050604050505020204" pitchFamily="18" charset="0"/>
                <a:ea typeface="Roboto Black" panose="02000000000000000000" pitchFamily="2" charset="0"/>
                <a:cs typeface="Times New Roman" pitchFamily="18" charset="0"/>
              </a:rPr>
            </a:br>
            <a:r>
              <a:rPr lang="ru-RU" altLang="ru-RU" sz="1600" b="1" dirty="0" smtClean="0">
                <a:solidFill>
                  <a:srgbClr val="1F497D"/>
                </a:solidFill>
                <a:latin typeface="Bookman Old Style" panose="02050604050505020204" pitchFamily="18" charset="0"/>
                <a:ea typeface="Roboto Black" panose="02000000000000000000" pitchFamily="2" charset="0"/>
                <a:cs typeface="Times New Roman" pitchFamily="18" charset="0"/>
              </a:rPr>
              <a:t>(</a:t>
            </a:r>
            <a:r>
              <a:rPr lang="ru-RU" altLang="ru-RU" sz="1600" b="1" dirty="0">
                <a:solidFill>
                  <a:srgbClr val="1F497D"/>
                </a:solidFill>
                <a:latin typeface="Bookman Old Style" panose="02050604050505020204" pitchFamily="18" charset="0"/>
                <a:ea typeface="Roboto Black" panose="02000000000000000000" pitchFamily="2" charset="0"/>
                <a:cs typeface="Times New Roman" pitchFamily="18" charset="0"/>
              </a:rPr>
              <a:t>утвержден </a:t>
            </a:r>
            <a:r>
              <a:rPr lang="ru-RU" altLang="ru-RU" sz="1600" b="1" dirty="0" smtClean="0">
                <a:solidFill>
                  <a:srgbClr val="1F497D"/>
                </a:solidFill>
                <a:latin typeface="Bookman Old Style" panose="02050604050505020204" pitchFamily="18" charset="0"/>
                <a:ea typeface="Roboto Black" panose="02000000000000000000" pitchFamily="2" charset="0"/>
                <a:cs typeface="Times New Roman" pitchFamily="18" charset="0"/>
              </a:rPr>
              <a:t>Решением Минского облисполкома от 24.10.2019 </a:t>
            </a:r>
            <a:r>
              <a:rPr lang="ru-RU" altLang="ru-RU" sz="1600" b="1" dirty="0">
                <a:solidFill>
                  <a:srgbClr val="1F497D"/>
                </a:solidFill>
                <a:latin typeface="Bookman Old Style" panose="02050604050505020204" pitchFamily="18" charset="0"/>
                <a:ea typeface="Roboto Black" panose="02000000000000000000" pitchFamily="2" charset="0"/>
                <a:cs typeface="Times New Roman" pitchFamily="18" charset="0"/>
              </a:rPr>
              <a:t>№ 817)</a:t>
            </a:r>
            <a:br>
              <a:rPr lang="ru-RU" altLang="ru-RU" sz="1600" b="1" dirty="0">
                <a:solidFill>
                  <a:srgbClr val="1F497D"/>
                </a:solidFill>
                <a:latin typeface="Bookman Old Style" panose="02050604050505020204" pitchFamily="18" charset="0"/>
                <a:ea typeface="Roboto Black" panose="02000000000000000000" pitchFamily="2" charset="0"/>
                <a:cs typeface="Times New Roman" pitchFamily="18" charset="0"/>
              </a:rPr>
            </a:br>
            <a:endParaRPr lang="ru-RU" altLang="ru-RU" sz="1600" dirty="0" smtClean="0">
              <a:solidFill>
                <a:srgbClr val="1F497D"/>
              </a:solidFill>
              <a:latin typeface="Bookman Old Style" panose="02050604050505020204" pitchFamily="18" charset="0"/>
              <a:ea typeface="Roboto Black" panose="02000000000000000000" pitchFamily="2" charset="0"/>
              <a:cs typeface="Arial" pitchFamily="34" charset="0"/>
            </a:endParaRPr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6" y="-13216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6" y="158235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AutoShape 7"/>
          <p:cNvSpPr>
            <a:spLocks noChangeArrowheads="1"/>
          </p:cNvSpPr>
          <p:nvPr/>
        </p:nvSpPr>
        <p:spPr bwMode="auto">
          <a:xfrm>
            <a:off x="184737" y="897564"/>
            <a:ext cx="8779751" cy="450050"/>
          </a:xfrm>
          <a:prstGeom prst="flowChartAlternateProcess">
            <a:avLst/>
          </a:prstGeom>
          <a:solidFill>
            <a:schemeClr val="bg2">
              <a:lumMod val="90000"/>
            </a:schemeClr>
          </a:solidFill>
          <a:ln w="38100">
            <a:solidFill>
              <a:schemeClr val="bg2">
                <a:lumMod val="25000"/>
              </a:schemeClr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 fontAlgn="base">
              <a:lnSpc>
                <a:spcPts val="1900"/>
              </a:lnSpc>
              <a:spcBef>
                <a:spcPts val="300"/>
              </a:spcBef>
              <a:spcAft>
                <a:spcPts val="300"/>
              </a:spcAft>
            </a:pPr>
            <a:r>
              <a:rPr lang="ru-RU" altLang="ru-RU" sz="2000" b="1" dirty="0" smtClean="0">
                <a:solidFill>
                  <a:prstClr val="black"/>
                </a:solidFill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Неделя </a:t>
            </a:r>
            <a:r>
              <a:rPr lang="ru-RU" altLang="ru-RU" sz="2000" b="1" dirty="0">
                <a:solidFill>
                  <a:prstClr val="black"/>
                </a:solidFill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безопасности в </a:t>
            </a:r>
            <a:r>
              <a:rPr lang="ru-RU" altLang="ru-RU" sz="2000" b="1" dirty="0" smtClean="0">
                <a:solidFill>
                  <a:prstClr val="black"/>
                </a:solidFill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строительстве (с </a:t>
            </a:r>
            <a:r>
              <a:rPr lang="ru-RU" altLang="ru-RU" sz="2000" b="1" dirty="0" smtClean="0">
                <a:solidFill>
                  <a:prstClr val="black"/>
                </a:solidFill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24 </a:t>
            </a:r>
            <a:r>
              <a:rPr lang="ru-RU" altLang="ru-RU" sz="2000" b="1" dirty="0" smtClean="0">
                <a:solidFill>
                  <a:prstClr val="black"/>
                </a:solidFill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февраля по </a:t>
            </a:r>
            <a:r>
              <a:rPr lang="ru-RU" altLang="ru-RU" sz="2000" b="1" dirty="0" smtClean="0">
                <a:solidFill>
                  <a:prstClr val="black"/>
                </a:solidFill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28 февраля </a:t>
            </a:r>
            <a:r>
              <a:rPr lang="ru-RU" altLang="ru-RU" sz="2000" b="1" dirty="0" smtClean="0">
                <a:solidFill>
                  <a:prstClr val="black"/>
                </a:solidFill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2020 </a:t>
            </a:r>
            <a:r>
              <a:rPr lang="ru-RU" altLang="ru-RU" sz="2000" b="1" dirty="0">
                <a:solidFill>
                  <a:prstClr val="black"/>
                </a:solidFill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г</a:t>
            </a:r>
            <a:r>
              <a:rPr lang="ru-RU" altLang="ru-RU" sz="2000" b="1" dirty="0" smtClean="0">
                <a:solidFill>
                  <a:prstClr val="black"/>
                </a:solidFill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.)</a:t>
            </a:r>
            <a:endParaRPr lang="ru-RU" altLang="ru-RU" sz="2000" b="1" dirty="0">
              <a:solidFill>
                <a:prstClr val="black"/>
              </a:solidFill>
              <a:latin typeface="Times New Roman" panose="02020603050405020304" pitchFamily="18" charset="0"/>
              <a:ea typeface="Calibri" pitchFamily="34" charset="0"/>
              <a:cs typeface="Times New Roman" panose="02020603050405020304" pitchFamily="18" charset="0"/>
            </a:endParaRPr>
          </a:p>
        </p:txBody>
      </p:sp>
      <p:sp>
        <p:nvSpPr>
          <p:cNvPr id="17" name="AutoShape 15"/>
          <p:cNvSpPr>
            <a:spLocks noChangeArrowheads="1"/>
          </p:cNvSpPr>
          <p:nvPr/>
        </p:nvSpPr>
        <p:spPr bwMode="auto">
          <a:xfrm>
            <a:off x="184737" y="1563638"/>
            <a:ext cx="8779752" cy="792088"/>
          </a:xfrm>
          <a:prstGeom prst="flowChartAlternateProcess">
            <a:avLst/>
          </a:prstGeom>
          <a:solidFill>
            <a:srgbClr val="FFC000"/>
          </a:solidFill>
          <a:ln w="38100">
            <a:solidFill>
              <a:schemeClr val="accent6">
                <a:lumMod val="50000"/>
              </a:schemeClr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 fontAlgn="base">
              <a:lnSpc>
                <a:spcPts val="1900"/>
              </a:lnSpc>
              <a:spcBef>
                <a:spcPts val="300"/>
              </a:spcBef>
              <a:spcAft>
                <a:spcPts val="300"/>
              </a:spcAft>
            </a:pPr>
            <a:r>
              <a:rPr lang="ru-RU" altLang="ru-RU" b="1" dirty="0" smtClean="0">
                <a:solidFill>
                  <a:prstClr val="black"/>
                </a:solidFill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Областной </a:t>
            </a:r>
            <a:r>
              <a:rPr lang="ru-RU" altLang="ru-RU" b="1" dirty="0">
                <a:solidFill>
                  <a:prstClr val="black"/>
                </a:solidFill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месячник безопасности в сельском </a:t>
            </a:r>
            <a:r>
              <a:rPr lang="ru-RU" altLang="ru-RU" b="1" dirty="0" smtClean="0">
                <a:solidFill>
                  <a:prstClr val="black"/>
                </a:solidFill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хозяйстве при подготовке</a:t>
            </a:r>
          </a:p>
          <a:p>
            <a:pPr algn="ctr" fontAlgn="base">
              <a:lnSpc>
                <a:spcPts val="1900"/>
              </a:lnSpc>
              <a:spcBef>
                <a:spcPts val="300"/>
              </a:spcBef>
              <a:spcAft>
                <a:spcPts val="300"/>
              </a:spcAft>
            </a:pPr>
            <a:r>
              <a:rPr lang="ru-RU" altLang="ru-RU" b="1" dirty="0" smtClean="0">
                <a:solidFill>
                  <a:prstClr val="black"/>
                </a:solidFill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и </a:t>
            </a:r>
            <a:r>
              <a:rPr lang="ru-RU" altLang="ru-RU" b="1" dirty="0">
                <a:solidFill>
                  <a:prstClr val="black"/>
                </a:solidFill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проведении весенне-полевых </a:t>
            </a:r>
            <a:r>
              <a:rPr lang="ru-RU" altLang="ru-RU" b="1" dirty="0" smtClean="0">
                <a:solidFill>
                  <a:prstClr val="black"/>
                </a:solidFill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работ (</a:t>
            </a:r>
            <a:r>
              <a:rPr lang="ru-RU" altLang="ru-RU" b="1" dirty="0">
                <a:solidFill>
                  <a:prstClr val="black"/>
                </a:solidFill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с 27 </a:t>
            </a:r>
            <a:r>
              <a:rPr lang="ru-RU" altLang="ru-RU" b="1" dirty="0" smtClean="0">
                <a:solidFill>
                  <a:prstClr val="black"/>
                </a:solidFill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марта по </a:t>
            </a:r>
            <a:r>
              <a:rPr lang="ru-RU" altLang="ru-RU" b="1" dirty="0">
                <a:solidFill>
                  <a:prstClr val="black"/>
                </a:solidFill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28 апреля 2020 г.).</a:t>
            </a:r>
          </a:p>
        </p:txBody>
      </p:sp>
      <p:sp>
        <p:nvSpPr>
          <p:cNvPr id="18" name="AutoShape 14"/>
          <p:cNvSpPr>
            <a:spLocks noChangeArrowheads="1"/>
          </p:cNvSpPr>
          <p:nvPr/>
        </p:nvSpPr>
        <p:spPr bwMode="auto">
          <a:xfrm>
            <a:off x="184737" y="2499742"/>
            <a:ext cx="8779751" cy="936104"/>
          </a:xfrm>
          <a:prstGeom prst="flowChartAlternateProcess">
            <a:avLst/>
          </a:prstGeom>
          <a:solidFill>
            <a:schemeClr val="tx2">
              <a:lumMod val="40000"/>
              <a:lumOff val="60000"/>
            </a:schemeClr>
          </a:solidFill>
          <a:ln w="38100">
            <a:solidFill>
              <a:srgbClr val="002060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 fontAlgn="base">
              <a:lnSpc>
                <a:spcPts val="2000"/>
              </a:lnSpc>
              <a:spcBef>
                <a:spcPts val="300"/>
              </a:spcBef>
              <a:spcAft>
                <a:spcPts val="300"/>
              </a:spcAft>
            </a:pPr>
            <a:r>
              <a:rPr lang="ru-RU" altLang="ru-RU" sz="2000" b="1" dirty="0" smtClean="0">
                <a:solidFill>
                  <a:prstClr val="black"/>
                </a:solidFill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117 </a:t>
            </a:r>
            <a:r>
              <a:rPr lang="ru-RU" altLang="ru-RU" sz="2000" b="1" dirty="0">
                <a:solidFill>
                  <a:prstClr val="black"/>
                </a:solidFill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комплексных </a:t>
            </a:r>
            <a:r>
              <a:rPr lang="ru-RU" altLang="ru-RU" sz="2000" b="1" dirty="0" smtClean="0">
                <a:solidFill>
                  <a:prstClr val="black"/>
                </a:solidFill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обследований </a:t>
            </a:r>
            <a:r>
              <a:rPr lang="ru-RU" altLang="ru-RU" sz="2000" b="1" dirty="0">
                <a:solidFill>
                  <a:prstClr val="black"/>
                </a:solidFill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организаций мобильными </a:t>
            </a:r>
            <a:r>
              <a:rPr lang="ru-RU" altLang="ru-RU" sz="2000" b="1" dirty="0" smtClean="0">
                <a:solidFill>
                  <a:prstClr val="black"/>
                </a:solidFill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группами</a:t>
            </a:r>
            <a:br>
              <a:rPr lang="ru-RU" altLang="ru-RU" sz="2000" b="1" dirty="0" smtClean="0">
                <a:solidFill>
                  <a:prstClr val="black"/>
                </a:solidFill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</a:br>
            <a:r>
              <a:rPr lang="ru-RU" altLang="ru-RU" sz="2000" b="1" dirty="0" smtClean="0">
                <a:solidFill>
                  <a:prstClr val="black"/>
                </a:solidFill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по </a:t>
            </a:r>
            <a:r>
              <a:rPr lang="ru-RU" altLang="ru-RU" sz="2000" b="1" dirty="0">
                <a:solidFill>
                  <a:prstClr val="black"/>
                </a:solidFill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оказанию </a:t>
            </a:r>
            <a:r>
              <a:rPr lang="ru-RU" altLang="ru-RU" sz="2000" b="1" dirty="0" smtClean="0">
                <a:solidFill>
                  <a:prstClr val="black"/>
                </a:solidFill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практической </a:t>
            </a:r>
            <a:r>
              <a:rPr lang="ru-RU" altLang="ru-RU" sz="2000" b="1" dirty="0">
                <a:solidFill>
                  <a:prstClr val="black"/>
                </a:solidFill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и методической помощи </a:t>
            </a:r>
            <a:r>
              <a:rPr lang="ru-RU" altLang="ru-RU" sz="2000" b="1" dirty="0" smtClean="0">
                <a:solidFill>
                  <a:prstClr val="black"/>
                </a:solidFill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организациям</a:t>
            </a:r>
            <a:br>
              <a:rPr lang="ru-RU" altLang="ru-RU" sz="2000" b="1" dirty="0" smtClean="0">
                <a:solidFill>
                  <a:prstClr val="black"/>
                </a:solidFill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</a:br>
            <a:r>
              <a:rPr lang="ru-RU" altLang="ru-RU" sz="2000" b="1" dirty="0" smtClean="0">
                <a:solidFill>
                  <a:prstClr val="black"/>
                </a:solidFill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в </a:t>
            </a:r>
            <a:r>
              <a:rPr lang="ru-RU" altLang="ru-RU" sz="2000" b="1" dirty="0">
                <a:solidFill>
                  <a:prstClr val="black"/>
                </a:solidFill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обеспечении соблюдения законодательства об охране </a:t>
            </a:r>
            <a:r>
              <a:rPr lang="ru-RU" altLang="ru-RU" sz="2000" b="1" dirty="0" smtClean="0">
                <a:solidFill>
                  <a:prstClr val="black"/>
                </a:solidFill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труда</a:t>
            </a:r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304809" y="171449"/>
            <a:ext cx="8659680" cy="3671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2" name="AutoShape 14"/>
          <p:cNvSpPr>
            <a:spLocks noChangeArrowheads="1"/>
          </p:cNvSpPr>
          <p:nvPr/>
        </p:nvSpPr>
        <p:spPr bwMode="auto">
          <a:xfrm>
            <a:off x="184737" y="3579862"/>
            <a:ext cx="8779751" cy="1224136"/>
          </a:xfrm>
          <a:prstGeom prst="flowChartAlternateProcess">
            <a:avLst/>
          </a:prstGeom>
          <a:solidFill>
            <a:srgbClr val="92D050"/>
          </a:solidFill>
          <a:ln w="38100">
            <a:solidFill>
              <a:schemeClr val="accent3">
                <a:lumMod val="50000"/>
              </a:schemeClr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 fontAlgn="base">
              <a:lnSpc>
                <a:spcPts val="2000"/>
              </a:lnSpc>
              <a:spcBef>
                <a:spcPts val="300"/>
              </a:spcBef>
              <a:spcAft>
                <a:spcPts val="300"/>
              </a:spcAft>
            </a:pPr>
            <a:r>
              <a:rPr lang="ru-RU" altLang="ru-RU" sz="2000" b="1" dirty="0">
                <a:solidFill>
                  <a:prstClr val="black"/>
                </a:solidFill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внеочередная проверка знаний у </a:t>
            </a:r>
            <a:r>
              <a:rPr lang="ru-RU" altLang="ru-RU" sz="2000" b="1" dirty="0" smtClean="0">
                <a:solidFill>
                  <a:prstClr val="black"/>
                </a:solidFill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8 </a:t>
            </a:r>
            <a:r>
              <a:rPr lang="ru-RU" altLang="ru-RU" sz="2000" b="1" dirty="0">
                <a:solidFill>
                  <a:prstClr val="black"/>
                </a:solidFill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руководителей </a:t>
            </a:r>
            <a:r>
              <a:rPr lang="ru-RU" altLang="ru-RU" sz="2000" b="1" dirty="0" smtClean="0">
                <a:solidFill>
                  <a:prstClr val="black"/>
                </a:solidFill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подведомственных организаций, в </a:t>
            </a:r>
            <a:r>
              <a:rPr lang="ru-RU" altLang="ru-RU" sz="2000" b="1" dirty="0">
                <a:solidFill>
                  <a:prstClr val="black"/>
                </a:solidFill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которых произошли несчастные </a:t>
            </a:r>
            <a:r>
              <a:rPr lang="ru-RU" altLang="ru-RU" sz="2000" b="1" dirty="0" smtClean="0">
                <a:solidFill>
                  <a:prstClr val="black"/>
                </a:solidFill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случаи с </a:t>
            </a:r>
            <a:r>
              <a:rPr lang="ru-RU" altLang="ru-RU" sz="2000" b="1" dirty="0">
                <a:solidFill>
                  <a:prstClr val="black"/>
                </a:solidFill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тяжелыми </a:t>
            </a:r>
            <a:r>
              <a:rPr lang="ru-RU" altLang="ru-RU" sz="2000" b="1" dirty="0" smtClean="0">
                <a:solidFill>
                  <a:prstClr val="black"/>
                </a:solidFill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последствиями по </a:t>
            </a:r>
            <a:r>
              <a:rPr lang="ru-RU" altLang="ru-RU" sz="2000" b="1" dirty="0">
                <a:solidFill>
                  <a:prstClr val="black"/>
                </a:solidFill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вине должностных лиц, </a:t>
            </a:r>
            <a:r>
              <a:rPr lang="ru-RU" altLang="ru-RU" sz="2000" b="1" dirty="0" smtClean="0">
                <a:solidFill>
                  <a:prstClr val="black"/>
                </a:solidFill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потерпевших</a:t>
            </a:r>
            <a:br>
              <a:rPr lang="ru-RU" altLang="ru-RU" sz="2000" b="1" dirty="0" smtClean="0">
                <a:solidFill>
                  <a:prstClr val="black"/>
                </a:solidFill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</a:br>
            <a:r>
              <a:rPr lang="ru-RU" altLang="ru-RU" sz="2000" b="1" dirty="0" smtClean="0">
                <a:solidFill>
                  <a:prstClr val="black"/>
                </a:solidFill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и </a:t>
            </a:r>
            <a:r>
              <a:rPr lang="ru-RU" altLang="ru-RU" sz="2000" b="1" dirty="0">
                <a:solidFill>
                  <a:prstClr val="black"/>
                </a:solidFill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других работников</a:t>
            </a:r>
            <a:r>
              <a:rPr lang="ru-RU" altLang="ru-RU" sz="2400" b="1" dirty="0">
                <a:solidFill>
                  <a:prstClr val="black"/>
                </a:solidFill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919749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7010400" y="4869657"/>
            <a:ext cx="2133600" cy="273844"/>
          </a:xfrm>
        </p:spPr>
        <p:txBody>
          <a:bodyPr>
            <a:normAutofit lnSpcReduction="10000"/>
          </a:bodyPr>
          <a:lstStyle/>
          <a:p>
            <a:fld id="{4C437CEB-9555-4307-BCB2-EE2A14A842D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3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AutoShape 2"/>
          <p:cNvSpPr>
            <a:spLocks noChangeArrowheads="1"/>
          </p:cNvSpPr>
          <p:nvPr/>
        </p:nvSpPr>
        <p:spPr bwMode="auto">
          <a:xfrm>
            <a:off x="304809" y="158235"/>
            <a:ext cx="8659680" cy="631317"/>
          </a:xfrm>
          <a:prstGeom prst="flowChartProcess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 fontAlgn="base">
              <a:lnSpc>
                <a:spcPts val="1500"/>
              </a:lnSpc>
              <a:spcBef>
                <a:spcPct val="0"/>
              </a:spcBef>
              <a:spcAft>
                <a:spcPct val="0"/>
              </a:spcAft>
            </a:pPr>
            <a:r>
              <a:rPr lang="ru-RU" altLang="ru-RU" sz="1600" b="1" dirty="0">
                <a:solidFill>
                  <a:srgbClr val="1F497D"/>
                </a:solidFill>
                <a:latin typeface="Bookman Old Style" panose="02050604050505020204" pitchFamily="18" charset="0"/>
                <a:ea typeface="Roboto Black" panose="02000000000000000000" pitchFamily="2" charset="0"/>
                <a:cs typeface="Times New Roman" pitchFamily="18" charset="0"/>
              </a:rPr>
              <a:t>Дополнительные спасательные посты ОСВОД,</a:t>
            </a:r>
          </a:p>
          <a:p>
            <a:pPr algn="ctr" fontAlgn="base">
              <a:lnSpc>
                <a:spcPts val="1500"/>
              </a:lnSpc>
              <a:spcBef>
                <a:spcPct val="0"/>
              </a:spcBef>
              <a:spcAft>
                <a:spcPct val="0"/>
              </a:spcAft>
            </a:pPr>
            <a:r>
              <a:rPr lang="ru-RU" altLang="ru-RU" sz="1600" b="1" dirty="0">
                <a:solidFill>
                  <a:srgbClr val="1F497D"/>
                </a:solidFill>
                <a:latin typeface="Bookman Old Style" panose="02050604050505020204" pitchFamily="18" charset="0"/>
                <a:ea typeface="Roboto Black" panose="02000000000000000000" pitchFamily="2" charset="0"/>
                <a:cs typeface="Times New Roman" pitchFamily="18" charset="0"/>
              </a:rPr>
              <a:t>созданные в  </a:t>
            </a:r>
            <a:r>
              <a:rPr lang="ru-RU" altLang="ru-RU" sz="1600" b="1" dirty="0" smtClean="0">
                <a:solidFill>
                  <a:srgbClr val="1F497D"/>
                </a:solidFill>
                <a:latin typeface="Bookman Old Style" panose="02050604050505020204" pitchFamily="18" charset="0"/>
                <a:ea typeface="Roboto Black" panose="02000000000000000000" pitchFamily="2" charset="0"/>
                <a:cs typeface="Times New Roman" pitchFamily="18" charset="0"/>
              </a:rPr>
              <a:t>первом полугодии 2020 г.</a:t>
            </a:r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6" y="-13216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6" y="158235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304809" y="171449"/>
            <a:ext cx="8659680" cy="3671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47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789552"/>
            <a:ext cx="6984776" cy="1710189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AutoShape 15"/>
          <p:cNvSpPr>
            <a:spLocks noChangeArrowheads="1"/>
          </p:cNvSpPr>
          <p:nvPr/>
        </p:nvSpPr>
        <p:spPr bwMode="auto">
          <a:xfrm>
            <a:off x="395536" y="2643758"/>
            <a:ext cx="3744416" cy="1653877"/>
          </a:xfrm>
          <a:prstGeom prst="flowChartAlternateProcess">
            <a:avLst/>
          </a:prstGeom>
          <a:solidFill>
            <a:srgbClr val="92D050"/>
          </a:solidFill>
          <a:ln w="38100">
            <a:solidFill>
              <a:srgbClr val="00B050"/>
            </a:solidFill>
            <a:miter lim="800000"/>
            <a:headEnd/>
            <a:tailEnd/>
          </a:ln>
          <a:effectLst>
            <a:innerShdw blurRad="63500" dist="50800" dir="18900000">
              <a:prstClr val="black">
                <a:alpha val="50000"/>
              </a:prstClr>
            </a:inn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slope"/>
            <a:contourClr>
              <a:srgbClr val="FFFFFF"/>
            </a:contourClr>
          </a:sp3d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ts val="300"/>
              </a:spcBef>
              <a:spcAft>
                <a:spcPts val="300"/>
              </a:spcAft>
            </a:pPr>
            <a:r>
              <a:rPr lang="ru-RU" altLang="ru-RU" b="1" dirty="0" smtClean="0">
                <a:solidFill>
                  <a:prstClr val="black"/>
                </a:solidFill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Спасательный пост</a:t>
            </a:r>
          </a:p>
          <a:p>
            <a:pPr algn="ctr" fontAlgn="base">
              <a:spcBef>
                <a:spcPts val="300"/>
              </a:spcBef>
              <a:spcAft>
                <a:spcPts val="300"/>
              </a:spcAft>
            </a:pPr>
            <a:r>
              <a:rPr lang="ru-RU" altLang="ru-RU" b="1" dirty="0" smtClean="0">
                <a:solidFill>
                  <a:prstClr val="black"/>
                </a:solidFill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 «</a:t>
            </a:r>
            <a:r>
              <a:rPr lang="ru-RU" altLang="ru-RU" b="1" cap="all" dirty="0" smtClean="0">
                <a:solidFill>
                  <a:prstClr val="black"/>
                </a:solidFill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Стародорожский № 2»</a:t>
            </a:r>
          </a:p>
          <a:p>
            <a:pPr algn="ctr" fontAlgn="base">
              <a:spcBef>
                <a:spcPts val="300"/>
              </a:spcBef>
              <a:spcAft>
                <a:spcPts val="300"/>
              </a:spcAft>
            </a:pPr>
            <a:r>
              <a:rPr lang="ru-RU" altLang="ru-RU" b="1" dirty="0" smtClean="0">
                <a:solidFill>
                  <a:prstClr val="black"/>
                </a:solidFill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г. Старые Дороги</a:t>
            </a:r>
          </a:p>
          <a:p>
            <a:pPr algn="ctr" fontAlgn="base">
              <a:spcBef>
                <a:spcPts val="300"/>
              </a:spcBef>
              <a:spcAft>
                <a:spcPts val="300"/>
              </a:spcAft>
            </a:pPr>
            <a:r>
              <a:rPr lang="ru-RU" altLang="ru-RU" b="1" i="1" dirty="0" smtClean="0">
                <a:solidFill>
                  <a:prstClr val="black"/>
                </a:solidFill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(водоем по ул. Московская) </a:t>
            </a:r>
          </a:p>
        </p:txBody>
      </p:sp>
      <p:sp>
        <p:nvSpPr>
          <p:cNvPr id="14" name="AutoShape 14"/>
          <p:cNvSpPr>
            <a:spLocks noChangeArrowheads="1"/>
          </p:cNvSpPr>
          <p:nvPr/>
        </p:nvSpPr>
        <p:spPr bwMode="auto">
          <a:xfrm>
            <a:off x="4824028" y="2643758"/>
            <a:ext cx="4089573" cy="1653877"/>
          </a:xfrm>
          <a:prstGeom prst="flowChartAlternateProcess">
            <a:avLst/>
          </a:prstGeom>
          <a:solidFill>
            <a:srgbClr val="FFFF00"/>
          </a:solidFill>
          <a:ln w="38100">
            <a:solidFill>
              <a:srgbClr val="FFCC00"/>
            </a:solidFill>
            <a:miter lim="800000"/>
            <a:headEnd/>
            <a:tailEnd/>
          </a:ln>
          <a:effectLst>
            <a:innerShdw blurRad="63500" dist="50800" dir="18900000">
              <a:prstClr val="black">
                <a:alpha val="50000"/>
              </a:prstClr>
            </a:inn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slope"/>
            <a:contourClr>
              <a:srgbClr val="FFFFFF"/>
            </a:contourClr>
          </a:sp3d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 fontAlgn="base">
              <a:lnSpc>
                <a:spcPts val="2300"/>
              </a:lnSpc>
              <a:spcBef>
                <a:spcPts val="300"/>
              </a:spcBef>
              <a:spcAft>
                <a:spcPts val="300"/>
              </a:spcAft>
            </a:pPr>
            <a:r>
              <a:rPr lang="ru-RU" altLang="ru-RU" b="1" dirty="0" smtClean="0">
                <a:solidFill>
                  <a:prstClr val="black"/>
                </a:solidFill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Спасательный пост</a:t>
            </a:r>
          </a:p>
          <a:p>
            <a:pPr algn="ctr" fontAlgn="base">
              <a:lnSpc>
                <a:spcPts val="2300"/>
              </a:lnSpc>
              <a:spcBef>
                <a:spcPts val="300"/>
              </a:spcBef>
              <a:spcAft>
                <a:spcPts val="300"/>
              </a:spcAft>
            </a:pPr>
            <a:r>
              <a:rPr lang="ru-RU" altLang="ru-RU" b="1" dirty="0">
                <a:solidFill>
                  <a:prstClr val="black"/>
                </a:solidFill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«</a:t>
            </a:r>
            <a:r>
              <a:rPr lang="ru-RU" altLang="ru-RU" b="1" cap="all" dirty="0">
                <a:solidFill>
                  <a:prstClr val="black"/>
                </a:solidFill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Столбцовский № </a:t>
            </a:r>
            <a:r>
              <a:rPr lang="ru-RU" altLang="ru-RU" b="1" cap="all" dirty="0" smtClean="0">
                <a:solidFill>
                  <a:prstClr val="black"/>
                </a:solidFill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2»</a:t>
            </a:r>
          </a:p>
          <a:p>
            <a:pPr algn="ctr" fontAlgn="base">
              <a:lnSpc>
                <a:spcPts val="2300"/>
              </a:lnSpc>
              <a:spcBef>
                <a:spcPts val="300"/>
              </a:spcBef>
              <a:spcAft>
                <a:spcPts val="300"/>
              </a:spcAft>
            </a:pPr>
            <a:r>
              <a:rPr lang="ru-RU" altLang="ru-RU" b="1" dirty="0" smtClean="0">
                <a:solidFill>
                  <a:prstClr val="black"/>
                </a:solidFill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г</a:t>
            </a:r>
            <a:r>
              <a:rPr lang="ru-RU" altLang="ru-RU" b="1" dirty="0">
                <a:solidFill>
                  <a:prstClr val="black"/>
                </a:solidFill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. </a:t>
            </a:r>
            <a:r>
              <a:rPr lang="ru-RU" altLang="ru-RU" b="1" dirty="0" smtClean="0">
                <a:solidFill>
                  <a:prstClr val="black"/>
                </a:solidFill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Столбцы</a:t>
            </a:r>
          </a:p>
          <a:p>
            <a:pPr algn="ctr" fontAlgn="base">
              <a:lnSpc>
                <a:spcPts val="2300"/>
              </a:lnSpc>
              <a:spcBef>
                <a:spcPts val="300"/>
              </a:spcBef>
              <a:spcAft>
                <a:spcPts val="300"/>
              </a:spcAft>
            </a:pPr>
            <a:r>
              <a:rPr lang="ru-RU" altLang="ru-RU" b="1" i="1" dirty="0" smtClean="0">
                <a:solidFill>
                  <a:prstClr val="black"/>
                </a:solidFill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(р</a:t>
            </a:r>
            <a:r>
              <a:rPr lang="ru-RU" altLang="ru-RU" b="1" i="1" dirty="0">
                <a:solidFill>
                  <a:prstClr val="black"/>
                </a:solidFill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. </a:t>
            </a:r>
            <a:r>
              <a:rPr lang="ru-RU" altLang="ru-RU" b="1" i="1" dirty="0" smtClean="0">
                <a:solidFill>
                  <a:prstClr val="black"/>
                </a:solidFill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Неман)</a:t>
            </a:r>
            <a:endParaRPr lang="ru-RU" altLang="ru-RU" b="1" i="1" dirty="0">
              <a:solidFill>
                <a:prstClr val="black"/>
              </a:solidFill>
              <a:latin typeface="Times New Roman" panose="02020603050405020304" pitchFamily="18" charset="0"/>
              <a:ea typeface="Calibri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19749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B352C8-B44E-49C5-A8F0-2079719B42AD}" type="slidenum">
              <a:rPr lang="ru-RU" smtClean="0"/>
              <a:t>4</a:t>
            </a:fld>
            <a:endParaRPr lang="ru-RU"/>
          </a:p>
        </p:txBody>
      </p:sp>
      <p:graphicFrame>
        <p:nvGraphicFramePr>
          <p:cNvPr id="3" name="Диаграмм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92853361"/>
              </p:ext>
            </p:extLst>
          </p:nvPr>
        </p:nvGraphicFramePr>
        <p:xfrm>
          <a:off x="-1" y="51470"/>
          <a:ext cx="9036497" cy="47525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330261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B352C8-B44E-49C5-A8F0-2079719B42AD}" type="slidenum">
              <a:rPr lang="ru-RU" smtClean="0"/>
              <a:t>5</a:t>
            </a:fld>
            <a:endParaRPr lang="ru-RU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74307062"/>
              </p:ext>
            </p:extLst>
          </p:nvPr>
        </p:nvGraphicFramePr>
        <p:xfrm>
          <a:off x="107504" y="123477"/>
          <a:ext cx="8928993" cy="4902623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950873"/>
                <a:gridCol w="1163020"/>
                <a:gridCol w="1163020"/>
                <a:gridCol w="1163020"/>
                <a:gridCol w="1163020"/>
                <a:gridCol w="1163020"/>
                <a:gridCol w="1163020"/>
              </a:tblGrid>
              <a:tr h="439480">
                <a:tc gridSpan="7">
                  <a:txBody>
                    <a:bodyPr/>
                    <a:lstStyle/>
                    <a:p>
                      <a:pPr algn="ctr" fontAlgn="ctr"/>
                      <a:r>
                        <a:rPr lang="ru-RU" sz="1200" b="1" u="none" strike="noStrike" dirty="0" smtClean="0">
                          <a:solidFill>
                            <a:schemeClr val="tx2"/>
                          </a:solidFill>
                          <a:effectLst/>
                        </a:rPr>
                        <a:t>Оперативные </a:t>
                      </a:r>
                      <a:r>
                        <a:rPr lang="ru-RU" sz="1200" b="1" u="none" strike="noStrike" dirty="0">
                          <a:solidFill>
                            <a:schemeClr val="tx2"/>
                          </a:solidFill>
                          <a:effectLst/>
                        </a:rPr>
                        <a:t>данные о погибших в результате ДТП, на </a:t>
                      </a:r>
                      <a:r>
                        <a:rPr lang="ru-RU" sz="1200" b="1" u="none" strike="noStrike" dirty="0" smtClean="0">
                          <a:solidFill>
                            <a:schemeClr val="tx2"/>
                          </a:solidFill>
                          <a:effectLst/>
                        </a:rPr>
                        <a:t>пожарах и </a:t>
                      </a:r>
                      <a:r>
                        <a:rPr lang="ru-RU" sz="1200" b="1" u="none" strike="noStrike" dirty="0">
                          <a:solidFill>
                            <a:schemeClr val="tx2"/>
                          </a:solidFill>
                          <a:effectLst/>
                        </a:rPr>
                        <a:t>производстве на территории  Минской области</a:t>
                      </a:r>
                      <a:br>
                        <a:rPr lang="ru-RU" sz="1200" b="1" u="none" strike="noStrike" dirty="0">
                          <a:solidFill>
                            <a:schemeClr val="tx2"/>
                          </a:solidFill>
                          <a:effectLst/>
                        </a:rPr>
                      </a:br>
                      <a:r>
                        <a:rPr lang="ru-RU" sz="1200" b="1" u="none" strike="noStrike" dirty="0">
                          <a:solidFill>
                            <a:schemeClr val="tx2"/>
                          </a:solidFill>
                          <a:effectLst/>
                        </a:rPr>
                        <a:t>в январе-июне 2020 г. в сравнении с январем-июнем 2019 г.</a:t>
                      </a:r>
                      <a:endParaRPr lang="ru-RU" sz="1200" b="1" i="0" u="none" strike="noStrike" dirty="0">
                        <a:solidFill>
                          <a:schemeClr val="tx2"/>
                        </a:solidFill>
                        <a:effectLst/>
                        <a:latin typeface="Times New Roman"/>
                      </a:endParaRPr>
                    </a:p>
                  </a:txBody>
                  <a:tcPr marL="3527" marR="3527" marT="3527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65076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0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  района,</a:t>
                      </a:r>
                      <a:br>
                        <a:rPr lang="ru-RU" sz="10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0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города</a:t>
                      </a:r>
                      <a:endParaRPr lang="ru-RU" sz="1000" b="1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27" marR="3527" marT="352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6">
                  <a:txBody>
                    <a:bodyPr/>
                    <a:lstStyle/>
                    <a:p>
                      <a:pPr algn="ctr" fontAlgn="ctr"/>
                      <a:r>
                        <a:rPr lang="ru-RU" sz="11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Погибшие</a:t>
                      </a:r>
                      <a:endParaRPr lang="ru-RU" sz="1100" b="1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27" marR="3527" marT="352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6507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0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ДТП</a:t>
                      </a:r>
                      <a:endParaRPr lang="ru-RU" sz="1000" b="1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27" marR="3527" marT="352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0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пожарах</a:t>
                      </a:r>
                      <a:endParaRPr lang="ru-RU" sz="1000" b="1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27" marR="3527" marT="352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0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производстве</a:t>
                      </a:r>
                      <a:endParaRPr lang="ru-RU" sz="1000" b="1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27" marR="3527" marT="352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6507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2019 г.</a:t>
                      </a:r>
                      <a:endParaRPr lang="ru-RU" sz="1000" b="1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27" marR="3527" marT="352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2020 г.</a:t>
                      </a:r>
                      <a:endParaRPr lang="ru-RU" sz="1000" b="1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27" marR="3527" marT="352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2019 г.</a:t>
                      </a:r>
                      <a:endParaRPr lang="ru-RU" sz="1000" b="1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27" marR="3527" marT="352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2020 г.</a:t>
                      </a:r>
                      <a:endParaRPr lang="ru-RU" sz="1000" b="1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27" marR="3527" marT="352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2019 г.</a:t>
                      </a:r>
                      <a:endParaRPr lang="ru-RU" sz="1000" b="1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27" marR="3527" marT="352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2020 г.</a:t>
                      </a:r>
                      <a:endParaRPr lang="ru-RU" sz="1000" b="1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27" marR="3527" marT="352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5076">
                <a:tc>
                  <a:txBody>
                    <a:bodyPr/>
                    <a:lstStyle/>
                    <a:p>
                      <a:pPr marL="180000" algn="l" fontAlgn="ctr"/>
                      <a:r>
                        <a:rPr lang="ru-RU" sz="1000" b="1" u="none" strike="noStrike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г.Жодино</a:t>
                      </a:r>
                      <a:endParaRPr lang="ru-RU" sz="1000" b="1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27" marR="3527" marT="352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20000" algn="l" fontAlgn="ctr"/>
                      <a:r>
                        <a:rPr lang="ru-RU" sz="10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1000" b="1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27" marR="126960" marT="352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20000" algn="l" fontAlgn="ctr"/>
                      <a:r>
                        <a:rPr lang="ru-RU" sz="10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000" b="1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27" marR="126960" marT="352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20000" algn="l" fontAlgn="ctr"/>
                      <a:r>
                        <a:rPr lang="ru-RU" sz="10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1000" b="1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27" marR="126960" marT="352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20000" algn="l" fontAlgn="ctr"/>
                      <a:r>
                        <a:rPr lang="ru-RU" sz="10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1000" b="1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27" marR="126960" marT="352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20000" algn="l" fontAlgn="ctr"/>
                      <a:r>
                        <a:rPr lang="ru-RU" sz="10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1000" b="1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27" marR="126960" marT="352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20000" algn="l" fontAlgn="ctr"/>
                      <a:r>
                        <a:rPr lang="ru-RU" sz="10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1000" b="1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27" marR="126960" marT="352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5076">
                <a:tc>
                  <a:txBody>
                    <a:bodyPr/>
                    <a:lstStyle/>
                    <a:p>
                      <a:pPr marL="180000" algn="l" fontAlgn="ctr"/>
                      <a:r>
                        <a:rPr lang="ru-RU" sz="10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Березинский</a:t>
                      </a:r>
                      <a:endParaRPr lang="ru-RU" sz="1000" b="1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27" marR="3527" marT="352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20000" algn="l" fontAlgn="ctr"/>
                      <a:r>
                        <a:rPr lang="ru-RU" sz="10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1000" b="1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27" marR="126960" marT="352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20000" algn="l" fontAlgn="ctr"/>
                      <a:r>
                        <a:rPr lang="ru-RU" sz="10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1000" b="1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27" marR="126960" marT="352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20000" algn="l" fontAlgn="ctr"/>
                      <a:r>
                        <a:rPr lang="ru-RU" sz="1000" b="1" u="none" strike="noStrike" dirty="0">
                          <a:solidFill>
                            <a:srgbClr val="008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000" b="1" i="0" u="none" strike="noStrike" dirty="0">
                        <a:solidFill>
                          <a:srgbClr val="008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27" marR="126960" marT="352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20000" algn="l" fontAlgn="ctr"/>
                      <a:r>
                        <a:rPr lang="ru-RU" sz="1000" b="1" u="none" strike="noStrike" dirty="0">
                          <a:solidFill>
                            <a:srgbClr val="008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000" b="1" i="0" u="none" strike="noStrike" dirty="0">
                        <a:solidFill>
                          <a:srgbClr val="008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27" marR="126960" marT="352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20000" algn="l" fontAlgn="ctr"/>
                      <a:r>
                        <a:rPr lang="ru-RU" sz="10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1000" b="1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27" marR="126960" marT="352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20000" algn="l" fontAlgn="ctr"/>
                      <a:r>
                        <a:rPr lang="ru-RU" sz="10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1000" b="1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27" marR="126960" marT="352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5076">
                <a:tc>
                  <a:txBody>
                    <a:bodyPr/>
                    <a:lstStyle/>
                    <a:p>
                      <a:pPr marL="180000" algn="l" fontAlgn="ctr"/>
                      <a:r>
                        <a:rPr lang="ru-RU" sz="1000" b="1" u="none" strike="noStrike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Борисовский</a:t>
                      </a:r>
                      <a:endParaRPr lang="ru-RU" sz="1000" b="1" i="0" u="none" strike="noStrike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27" marR="3527" marT="352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20000" algn="l" fontAlgn="ctr"/>
                      <a:r>
                        <a:rPr lang="ru-RU" sz="1000" b="1" u="none" strike="noStrike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1000" b="1" i="0" u="none" strike="noStrike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27" marR="126960" marT="352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48000" algn="l" fontAlgn="ctr"/>
                      <a:r>
                        <a:rPr lang="ru-RU" sz="1000" b="1" u="none" strike="noStrike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endParaRPr lang="ru-RU" sz="1000" b="1" i="0" u="none" strike="noStrike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27" marR="126960" marT="352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20000" algn="l" fontAlgn="ctr"/>
                      <a:r>
                        <a:rPr lang="ru-RU" sz="1000" b="1" u="none" strike="noStrike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1000" b="1" i="0" u="none" strike="noStrike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27" marR="126960" marT="352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48000" algn="l" fontAlgn="ctr"/>
                      <a:r>
                        <a:rPr lang="ru-RU" sz="1000" b="1" u="none" strike="noStrike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</a:t>
                      </a:r>
                      <a:endParaRPr lang="ru-RU" sz="1000" b="1" i="0" u="none" strike="noStrike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27" marR="126960" marT="352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20000" algn="l" fontAlgn="ctr"/>
                      <a:r>
                        <a:rPr lang="ru-RU" sz="10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1000" b="1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27" marR="126960" marT="352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20000" algn="l" fontAlgn="ctr"/>
                      <a:r>
                        <a:rPr lang="ru-RU" sz="10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1000" b="1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27" marR="126960" marT="352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5076">
                <a:tc>
                  <a:txBody>
                    <a:bodyPr/>
                    <a:lstStyle/>
                    <a:p>
                      <a:pPr marL="180000" algn="l" fontAlgn="ctr"/>
                      <a:r>
                        <a:rPr lang="ru-RU" sz="1000" b="1" u="none" strike="noStrike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Вилейский</a:t>
                      </a:r>
                      <a:endParaRPr lang="ru-RU" sz="1000" b="1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27" marR="3527" marT="352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20000" algn="l" fontAlgn="ctr"/>
                      <a:r>
                        <a:rPr lang="ru-RU" sz="10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000" b="1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27" marR="126960" marT="352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20000" algn="l" fontAlgn="ctr"/>
                      <a:r>
                        <a:rPr lang="ru-RU" sz="10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000" b="1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27" marR="126960" marT="352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20000" algn="l" fontAlgn="ctr"/>
                      <a:r>
                        <a:rPr lang="ru-RU" sz="1000" b="1" u="none" strike="noStrike" dirty="0">
                          <a:solidFill>
                            <a:srgbClr val="008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1000" b="1" i="0" u="none" strike="noStrike" dirty="0">
                        <a:solidFill>
                          <a:srgbClr val="008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27" marR="126960" marT="352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20000" algn="l" fontAlgn="ctr"/>
                      <a:r>
                        <a:rPr lang="ru-RU" sz="1000" b="1" u="none" strike="noStrike" dirty="0">
                          <a:solidFill>
                            <a:srgbClr val="008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1000" b="1" i="0" u="none" strike="noStrike" dirty="0">
                        <a:solidFill>
                          <a:srgbClr val="008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27" marR="126960" marT="352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20000" algn="l" fontAlgn="ctr"/>
                      <a:r>
                        <a:rPr lang="ru-RU" sz="1000" b="1" u="none" strike="noStrike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1000" b="1" i="0" u="none" strike="noStrike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27" marR="126960" marT="352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20000" algn="l" fontAlgn="ctr"/>
                      <a:r>
                        <a:rPr lang="ru-RU" sz="1000" b="1" u="none" strike="noStrike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1000" b="1" i="0" u="none" strike="noStrike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27" marR="126960" marT="352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5076">
                <a:tc>
                  <a:txBody>
                    <a:bodyPr/>
                    <a:lstStyle/>
                    <a:p>
                      <a:pPr marL="180000" algn="l" fontAlgn="ctr"/>
                      <a:r>
                        <a:rPr lang="ru-RU" sz="1000" b="1" u="none" strike="noStrike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Воложинский</a:t>
                      </a:r>
                      <a:endParaRPr lang="ru-RU" sz="1000" b="1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27" marR="3527" marT="352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20000" algn="l" fontAlgn="ctr"/>
                      <a:r>
                        <a:rPr lang="ru-RU" sz="1000" b="1" u="none" strike="noStrike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1000" b="1" i="0" u="none" strike="noStrike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27" marR="126960" marT="352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20000" algn="l" fontAlgn="ctr"/>
                      <a:r>
                        <a:rPr lang="ru-RU" sz="1000" b="1" u="none" strike="noStrike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1000" b="1" i="0" u="none" strike="noStrike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27" marR="126960" marT="352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20000" algn="l" fontAlgn="ctr"/>
                      <a:r>
                        <a:rPr lang="ru-RU" sz="1000" b="1" u="none" strike="noStrike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000" b="1" i="0" u="none" strike="noStrike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27" marR="126960" marT="352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20000" algn="l" fontAlgn="ctr"/>
                      <a:r>
                        <a:rPr lang="ru-RU" sz="1000" b="1" u="none" strike="noStrike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1000" b="1" i="0" u="none" strike="noStrike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27" marR="126960" marT="352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20000" algn="l" fontAlgn="ctr"/>
                      <a:r>
                        <a:rPr lang="ru-RU" sz="10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000" b="1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27" marR="126960" marT="352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20000" algn="l" fontAlgn="ctr"/>
                      <a:r>
                        <a:rPr lang="ru-RU" sz="10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1000" b="1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27" marR="126960" marT="352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5076">
                <a:tc>
                  <a:txBody>
                    <a:bodyPr/>
                    <a:lstStyle/>
                    <a:p>
                      <a:pPr marL="180000" algn="l" fontAlgn="ctr"/>
                      <a:r>
                        <a:rPr lang="ru-RU" sz="1000" b="1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Дзержинский</a:t>
                      </a:r>
                      <a:endParaRPr lang="ru-RU" sz="10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27" marR="3527" marT="352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20000" algn="l" fontAlgn="ctr"/>
                      <a:r>
                        <a:rPr lang="ru-RU" sz="1000" b="1" u="none" strike="noStrike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1000" b="1" i="0" u="none" strike="noStrike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27" marR="126960" marT="352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20000" algn="l" fontAlgn="ctr"/>
                      <a:r>
                        <a:rPr lang="ru-RU" sz="1000" b="1" u="none" strike="noStrike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1000" b="1" i="0" u="none" strike="noStrike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27" marR="126960" marT="352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20000" algn="l" fontAlgn="ctr"/>
                      <a:r>
                        <a:rPr lang="ru-RU" sz="1000" b="1" u="none" strike="noStrike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1000" b="1" i="0" u="none" strike="noStrike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27" marR="126960" marT="352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20000" algn="l" fontAlgn="ctr"/>
                      <a:r>
                        <a:rPr lang="ru-RU" sz="1000" b="1" u="none" strike="noStrike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endParaRPr lang="ru-RU" sz="1000" b="1" i="0" u="none" strike="noStrike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27" marR="126960" marT="352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20000" algn="l" fontAlgn="ctr"/>
                      <a:r>
                        <a:rPr lang="ru-RU" sz="1000" b="1" u="none" strike="noStrike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1000" b="1" i="0" u="none" strike="noStrike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27" marR="126960" marT="352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20000" algn="l" fontAlgn="ctr"/>
                      <a:r>
                        <a:rPr lang="ru-RU" sz="1000" b="1" u="none" strike="noStrike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1000" b="1" i="0" u="none" strike="noStrike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27" marR="126960" marT="352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5076">
                <a:tc>
                  <a:txBody>
                    <a:bodyPr/>
                    <a:lstStyle/>
                    <a:p>
                      <a:pPr marL="180000" algn="l" fontAlgn="ctr"/>
                      <a:r>
                        <a:rPr lang="ru-RU" sz="10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Клецкий</a:t>
                      </a:r>
                      <a:endParaRPr lang="ru-RU" sz="1000" b="1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27" marR="3527" marT="352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20000" algn="l" fontAlgn="ctr"/>
                      <a:r>
                        <a:rPr lang="ru-RU" sz="1000" b="1" u="none" strike="noStrike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1000" b="1" i="0" u="none" strike="noStrike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27" marR="126960" marT="352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20000" algn="l" fontAlgn="ctr"/>
                      <a:r>
                        <a:rPr lang="ru-RU" sz="1000" b="1" u="none" strike="noStrike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1000" b="1" i="0" u="none" strike="noStrike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27" marR="126960" marT="352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20000" algn="l" fontAlgn="ctr"/>
                      <a:r>
                        <a:rPr lang="ru-RU" sz="10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000" b="1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27" marR="126960" marT="352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20000" algn="l" fontAlgn="ctr"/>
                      <a:r>
                        <a:rPr lang="ru-RU" sz="10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000" b="1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27" marR="126960" marT="352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20000" algn="l" fontAlgn="ctr"/>
                      <a:r>
                        <a:rPr lang="ru-RU" sz="10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1000" b="1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27" marR="126960" marT="352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20000" algn="l" fontAlgn="ctr"/>
                      <a:r>
                        <a:rPr lang="ru-RU" sz="10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000" b="1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27" marR="126960" marT="352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5076">
                <a:tc>
                  <a:txBody>
                    <a:bodyPr/>
                    <a:lstStyle/>
                    <a:p>
                      <a:pPr marL="180000" algn="l" fontAlgn="ctr"/>
                      <a:r>
                        <a:rPr lang="ru-RU" sz="1000" b="1" u="none" strike="noStrike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Копыльский </a:t>
                      </a:r>
                      <a:endParaRPr lang="ru-RU" sz="1000" b="1" i="0" u="none" strike="noStrike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27" marR="3527" marT="352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20000" algn="l" fontAlgn="ctr"/>
                      <a:r>
                        <a:rPr lang="ru-RU" sz="1000" b="1" u="none" strike="noStrike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000" b="1" i="0" u="none" strike="noStrike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27" marR="126960" marT="352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20000" algn="l" fontAlgn="ctr"/>
                      <a:r>
                        <a:rPr lang="ru-RU" sz="1000" b="1" u="none" strike="noStrike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1000" b="1" i="0" u="none" strike="noStrike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27" marR="126960" marT="352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20000" algn="l" fontAlgn="ctr"/>
                      <a:r>
                        <a:rPr lang="ru-RU" sz="1000" b="1" u="none" strike="noStrike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1000" b="1" i="0" u="none" strike="noStrike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27" marR="126960" marT="352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20000" algn="l" fontAlgn="ctr"/>
                      <a:r>
                        <a:rPr lang="ru-RU" sz="1000" b="1" u="none" strike="noStrike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1000" b="1" i="0" u="none" strike="noStrike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27" marR="126960" marT="352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20000" algn="l" fontAlgn="ctr"/>
                      <a:r>
                        <a:rPr lang="ru-RU" sz="10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000" b="1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27" marR="126960" marT="352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20000" algn="l" fontAlgn="ctr"/>
                      <a:r>
                        <a:rPr lang="ru-RU" sz="10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1000" b="1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27" marR="126960" marT="352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5076">
                <a:tc>
                  <a:txBody>
                    <a:bodyPr/>
                    <a:lstStyle/>
                    <a:p>
                      <a:pPr marL="180000" algn="l" fontAlgn="ctr"/>
                      <a:r>
                        <a:rPr lang="ru-RU" sz="10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Крупский </a:t>
                      </a:r>
                      <a:endParaRPr lang="ru-RU" sz="1000" b="1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27" marR="3527" marT="352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20000" algn="l" fontAlgn="ctr"/>
                      <a:r>
                        <a:rPr lang="ru-RU" sz="1000" b="1" u="none" strike="noStrike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1000" b="1" i="0" u="none" strike="noStrike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27" marR="126960" marT="352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20000" algn="l" fontAlgn="ctr"/>
                      <a:r>
                        <a:rPr lang="ru-RU" sz="1000" b="1" u="none" strike="noStrike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000" b="1" i="0" u="none" strike="noStrike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27" marR="126960" marT="352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20000" algn="l" fontAlgn="ctr"/>
                      <a:r>
                        <a:rPr lang="ru-RU" sz="1000" b="1" u="none" strike="noStrike" dirty="0">
                          <a:solidFill>
                            <a:srgbClr val="008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1000" b="1" i="0" u="none" strike="noStrike" dirty="0">
                        <a:solidFill>
                          <a:srgbClr val="008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27" marR="126960" marT="352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20000" algn="l" fontAlgn="ctr"/>
                      <a:r>
                        <a:rPr lang="ru-RU" sz="1000" b="1" u="none" strike="noStrike" dirty="0">
                          <a:solidFill>
                            <a:srgbClr val="008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1000" b="1" i="0" u="none" strike="noStrike" dirty="0">
                        <a:solidFill>
                          <a:srgbClr val="008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27" marR="126960" marT="352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20000" algn="l" fontAlgn="ctr"/>
                      <a:r>
                        <a:rPr lang="ru-RU" sz="1000" b="1" u="none" strike="noStrike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1000" b="1" i="0" u="none" strike="noStrike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27" marR="126960" marT="352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20000" algn="l" fontAlgn="ctr"/>
                      <a:r>
                        <a:rPr lang="ru-RU" sz="1000" b="1" u="none" strike="noStrike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000" b="1" i="0" u="none" strike="noStrike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27" marR="126960" marT="352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5076">
                <a:tc>
                  <a:txBody>
                    <a:bodyPr/>
                    <a:lstStyle/>
                    <a:p>
                      <a:pPr marL="180000" algn="l" fontAlgn="ctr"/>
                      <a:r>
                        <a:rPr lang="ru-RU" sz="1000" b="1" u="none" strike="noStrike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Логойский</a:t>
                      </a:r>
                      <a:endParaRPr lang="ru-RU" sz="1000" b="1" i="0" u="none" strike="noStrike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27" marR="3527" marT="352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20000" algn="l" fontAlgn="ctr"/>
                      <a:r>
                        <a:rPr lang="ru-RU" sz="1000" b="1" u="none" strike="noStrike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1000" b="1" i="0" u="none" strike="noStrike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27" marR="126960" marT="352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20000" algn="l" fontAlgn="ctr"/>
                      <a:r>
                        <a:rPr lang="ru-RU" sz="1000" b="1" u="none" strike="noStrike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ru-RU" sz="1000" b="1" i="0" u="none" strike="noStrike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27" marR="126960" marT="352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20000" algn="l" fontAlgn="ctr"/>
                      <a:r>
                        <a:rPr lang="ru-RU" sz="1000" b="1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1000" b="1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27" marR="126960" marT="352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20000" algn="l" fontAlgn="ctr"/>
                      <a:r>
                        <a:rPr lang="ru-RU" sz="10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1000" b="1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27" marR="126960" marT="352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20000" algn="l" fontAlgn="ctr"/>
                      <a:r>
                        <a:rPr lang="ru-RU" sz="10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1000" b="1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27" marR="126960" marT="352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20000" algn="l" fontAlgn="ctr"/>
                      <a:r>
                        <a:rPr lang="ru-RU" sz="10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1000" b="1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27" marR="126960" marT="352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5076">
                <a:tc>
                  <a:txBody>
                    <a:bodyPr/>
                    <a:lstStyle/>
                    <a:p>
                      <a:pPr marL="180000" algn="l" fontAlgn="ctr"/>
                      <a:r>
                        <a:rPr lang="ru-RU" sz="1000" b="1" u="none" strike="noStrike" dirty="0" err="1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Любанский</a:t>
                      </a:r>
                      <a:endParaRPr lang="ru-RU" sz="1000" b="1" i="0" u="none" strike="noStrike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27" marR="3527" marT="352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20000" algn="l" fontAlgn="ctr"/>
                      <a:r>
                        <a:rPr lang="ru-RU" sz="1000" b="1" u="none" strike="noStrike" dirty="0">
                          <a:solidFill>
                            <a:srgbClr val="008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000" b="1" i="0" u="none" strike="noStrike" dirty="0">
                        <a:solidFill>
                          <a:srgbClr val="008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27" marR="126960" marT="352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20000" algn="l" fontAlgn="ctr"/>
                      <a:r>
                        <a:rPr lang="ru-RU" sz="1000" b="1" u="none" strike="noStrike" dirty="0">
                          <a:solidFill>
                            <a:srgbClr val="008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000" b="1" i="0" u="none" strike="noStrike" dirty="0">
                        <a:solidFill>
                          <a:srgbClr val="008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27" marR="126960" marT="352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20000" algn="l" fontAlgn="ctr"/>
                      <a:r>
                        <a:rPr lang="ru-RU" sz="1000" b="1" u="none" strike="noStrike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1000" b="1" i="0" u="none" strike="noStrike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27" marR="126960" marT="352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20000" algn="l" fontAlgn="ctr"/>
                      <a:r>
                        <a:rPr lang="ru-RU" sz="1000" b="1" u="none" strike="noStrike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1000" b="1" i="0" u="none" strike="noStrike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27" marR="126960" marT="352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20000" algn="l" fontAlgn="ctr"/>
                      <a:r>
                        <a:rPr lang="ru-RU" sz="10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1000" b="1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27" marR="126960" marT="352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20000" algn="l" fontAlgn="ctr"/>
                      <a:r>
                        <a:rPr lang="ru-RU" sz="10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1000" b="1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27" marR="126960" marT="352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5076">
                <a:tc>
                  <a:txBody>
                    <a:bodyPr/>
                    <a:lstStyle/>
                    <a:p>
                      <a:pPr marL="180000" algn="l" fontAlgn="ctr"/>
                      <a:r>
                        <a:rPr lang="ru-RU" sz="1000" b="1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Минский</a:t>
                      </a:r>
                      <a:endParaRPr lang="ru-RU" sz="1000" b="1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27" marR="3527" marT="352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48000" algn="l" fontAlgn="ctr"/>
                      <a:r>
                        <a:rPr lang="ru-RU" sz="10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</a:t>
                      </a:r>
                      <a:endParaRPr lang="ru-RU" sz="1000" b="1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27" marR="126960" marT="352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48000" algn="l" fontAlgn="ctr"/>
                      <a:r>
                        <a:rPr lang="ru-RU" sz="10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</a:t>
                      </a:r>
                      <a:endParaRPr lang="ru-RU" sz="1000" b="1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27" marR="126960" marT="352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48000" algn="l" fontAlgn="ctr"/>
                      <a:r>
                        <a:rPr lang="ru-RU" sz="1000" b="1" u="none" strike="noStrike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</a:t>
                      </a:r>
                      <a:endParaRPr lang="ru-RU" sz="1000" b="1" i="0" u="none" strike="noStrike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27" marR="126960" marT="352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48000" algn="l" fontAlgn="ctr"/>
                      <a:r>
                        <a:rPr lang="ru-RU" sz="1000" b="1" u="none" strike="noStrike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</a:t>
                      </a:r>
                      <a:endParaRPr lang="ru-RU" sz="1000" b="1" i="0" u="none" strike="noStrike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27" marR="126960" marT="352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20000" algn="l" fontAlgn="ctr"/>
                      <a:r>
                        <a:rPr lang="ru-RU" sz="10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1000" b="1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27" marR="126960" marT="352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20000" algn="l" fontAlgn="ctr"/>
                      <a:r>
                        <a:rPr lang="ru-RU" sz="10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1000" b="1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27" marR="126960" marT="352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5076">
                <a:tc>
                  <a:txBody>
                    <a:bodyPr/>
                    <a:lstStyle/>
                    <a:p>
                      <a:pPr marL="180000" algn="l" fontAlgn="ctr"/>
                      <a:r>
                        <a:rPr lang="ru-RU" sz="10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Молодечненский</a:t>
                      </a:r>
                      <a:endParaRPr lang="ru-RU" sz="1000" b="1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27" marR="3527" marT="352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20000" algn="l" fontAlgn="ctr"/>
                      <a:r>
                        <a:rPr lang="ru-RU" sz="1000" b="1" u="none" strike="noStrike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1000" b="1" i="0" u="none" strike="noStrike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27" marR="126960" marT="352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20000" algn="l" fontAlgn="ctr"/>
                      <a:r>
                        <a:rPr lang="ru-RU" sz="1000" b="1" u="none" strike="noStrike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1000" b="1" i="0" u="none" strike="noStrike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27" marR="126960" marT="352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20000" algn="l" fontAlgn="ctr"/>
                      <a:r>
                        <a:rPr lang="ru-RU" sz="1000" b="1" u="none" strike="noStrike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1000" b="1" i="0" u="none" strike="noStrike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27" marR="126960" marT="352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20000" algn="l" fontAlgn="ctr"/>
                      <a:r>
                        <a:rPr lang="ru-RU" sz="1000" b="1" u="none" strike="noStrike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1000" b="1" i="0" u="none" strike="noStrike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27" marR="126960" marT="352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20000" algn="l" fontAlgn="ctr"/>
                      <a:r>
                        <a:rPr lang="ru-RU" sz="10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1000" b="1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27" marR="126960" marT="352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20000" algn="l" fontAlgn="ctr"/>
                      <a:r>
                        <a:rPr lang="ru-RU" sz="10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1000" b="1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27" marR="126960" marT="352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5076">
                <a:tc>
                  <a:txBody>
                    <a:bodyPr/>
                    <a:lstStyle/>
                    <a:p>
                      <a:pPr marL="180000" algn="l" fontAlgn="ctr"/>
                      <a:r>
                        <a:rPr lang="ru-RU" sz="1000" b="1" u="none" strike="noStrike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Мядельский</a:t>
                      </a:r>
                      <a:endParaRPr lang="ru-RU" sz="1000" b="1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27" marR="3527" marT="352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20000" algn="l" fontAlgn="ctr"/>
                      <a:r>
                        <a:rPr lang="ru-RU" sz="1000" b="1" u="none" strike="noStrike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1000" b="1" i="0" u="none" strike="noStrike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27" marR="126960" marT="352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20000" algn="l" fontAlgn="ctr"/>
                      <a:r>
                        <a:rPr lang="ru-RU" sz="1000" b="1" u="none" strike="noStrike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000" b="1" i="0" u="none" strike="noStrike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27" marR="126960" marT="352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20000" algn="l" fontAlgn="ctr"/>
                      <a:r>
                        <a:rPr lang="ru-RU" sz="1000" b="1" u="none" strike="noStrike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1000" b="1" i="0" u="none" strike="noStrike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27" marR="126960" marT="352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20000" algn="l" fontAlgn="ctr"/>
                      <a:r>
                        <a:rPr lang="ru-RU" sz="1000" b="1" u="none" strike="noStrike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1000" b="1" i="0" u="none" strike="noStrike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27" marR="126960" marT="352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20000" algn="l" fontAlgn="ctr"/>
                      <a:r>
                        <a:rPr lang="ru-RU" sz="10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1000" b="1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27" marR="126960" marT="352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20000" algn="l" fontAlgn="ctr"/>
                      <a:r>
                        <a:rPr lang="ru-RU" sz="10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1000" b="1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27" marR="126960" marT="352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5076">
                <a:tc>
                  <a:txBody>
                    <a:bodyPr/>
                    <a:lstStyle/>
                    <a:p>
                      <a:pPr marL="180000" algn="l" fontAlgn="ctr"/>
                      <a:r>
                        <a:rPr lang="ru-RU" sz="10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Несвижский</a:t>
                      </a:r>
                      <a:endParaRPr lang="ru-RU" sz="1000" b="1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27" marR="3527" marT="352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20000" algn="l" fontAlgn="ctr"/>
                      <a:r>
                        <a:rPr lang="ru-RU" sz="1000" b="1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000" b="1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27" marR="126960" marT="352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20000" algn="l" fontAlgn="ctr"/>
                      <a:r>
                        <a:rPr lang="ru-RU" sz="10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1000" b="1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27" marR="126960" marT="352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20000" algn="l" fontAlgn="ctr"/>
                      <a:r>
                        <a:rPr lang="ru-RU" sz="1000" b="1" u="none" strike="noStrike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1000" b="1" i="0" u="none" strike="noStrike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27" marR="126960" marT="352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20000" algn="l" fontAlgn="ctr"/>
                      <a:r>
                        <a:rPr lang="ru-RU" sz="1000" b="1" u="none" strike="noStrike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1000" b="1" i="0" u="none" strike="noStrike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27" marR="126960" marT="352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20000" algn="l" fontAlgn="ctr"/>
                      <a:r>
                        <a:rPr lang="ru-RU" sz="10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000" b="1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27" marR="126960" marT="352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20000" algn="l" fontAlgn="ctr"/>
                      <a:r>
                        <a:rPr lang="ru-RU" sz="10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1000" b="1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27" marR="126960" marT="352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5076">
                <a:tc>
                  <a:txBody>
                    <a:bodyPr/>
                    <a:lstStyle/>
                    <a:p>
                      <a:pPr marL="180000" algn="l" fontAlgn="ctr"/>
                      <a:r>
                        <a:rPr lang="ru-RU" sz="1000" b="1" u="none" strike="noStrike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Пуховичский</a:t>
                      </a:r>
                      <a:endParaRPr lang="ru-RU" sz="1000" b="1" i="0" u="none" strike="noStrike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27" marR="3527" marT="352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20000" algn="l" fontAlgn="ctr"/>
                      <a:r>
                        <a:rPr lang="ru-RU" sz="1000" b="1" u="none" strike="noStrike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1000" b="1" i="0" u="none" strike="noStrike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27" marR="126960" marT="352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20000" algn="l" fontAlgn="ctr"/>
                      <a:r>
                        <a:rPr lang="ru-RU" sz="1000" b="1" u="none" strike="noStrike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endParaRPr lang="ru-RU" sz="1000" b="1" i="0" u="none" strike="noStrike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27" marR="126960" marT="352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20000" algn="l" fontAlgn="ctr"/>
                      <a:r>
                        <a:rPr lang="ru-RU" sz="1000" b="1" u="none" strike="noStrike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1000" b="1" i="0" u="none" strike="noStrike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27" marR="126960" marT="352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20000" algn="l" fontAlgn="ctr"/>
                      <a:r>
                        <a:rPr lang="ru-RU" sz="1000" b="1" u="none" strike="noStrike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1000" b="1" i="0" u="none" strike="noStrike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27" marR="126960" marT="352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20000" algn="l" fontAlgn="ctr"/>
                      <a:r>
                        <a:rPr lang="ru-RU" sz="1000" b="1" u="none" strike="noStrike" dirty="0">
                          <a:solidFill>
                            <a:srgbClr val="008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000" b="1" i="0" u="none" strike="noStrike" dirty="0">
                        <a:solidFill>
                          <a:srgbClr val="008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27" marR="126960" marT="352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20000" algn="l" fontAlgn="ctr"/>
                      <a:r>
                        <a:rPr lang="ru-RU" sz="1000" b="1" u="none" strike="noStrike" dirty="0">
                          <a:solidFill>
                            <a:srgbClr val="008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000" b="1" i="0" u="none" strike="noStrike" dirty="0">
                        <a:solidFill>
                          <a:srgbClr val="008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27" marR="126960" marT="352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5076">
                <a:tc>
                  <a:txBody>
                    <a:bodyPr/>
                    <a:lstStyle/>
                    <a:p>
                      <a:pPr marL="180000" algn="l" fontAlgn="ctr"/>
                      <a:r>
                        <a:rPr lang="ru-RU" sz="10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Слуцкий</a:t>
                      </a:r>
                      <a:endParaRPr lang="ru-RU" sz="1000" b="1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27" marR="3527" marT="352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20000" algn="l" fontAlgn="ctr"/>
                      <a:r>
                        <a:rPr lang="ru-RU" sz="1000" b="1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1000" b="1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27" marR="126960" marT="352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20000" algn="l" fontAlgn="ctr"/>
                      <a:r>
                        <a:rPr lang="ru-RU" sz="10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1000" b="1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27" marR="126960" marT="352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20000" algn="l" fontAlgn="ctr"/>
                      <a:r>
                        <a:rPr lang="ru-RU" sz="1000" b="1" u="none" strike="noStrike" dirty="0">
                          <a:solidFill>
                            <a:srgbClr val="008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1000" b="1" i="0" u="none" strike="noStrike" dirty="0">
                        <a:solidFill>
                          <a:srgbClr val="008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27" marR="126960" marT="352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20000" algn="l" fontAlgn="ctr"/>
                      <a:r>
                        <a:rPr lang="ru-RU" sz="1000" b="1" u="none" strike="noStrike" dirty="0">
                          <a:solidFill>
                            <a:srgbClr val="008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1000" b="1" i="0" u="none" strike="noStrike" dirty="0">
                        <a:solidFill>
                          <a:srgbClr val="008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27" marR="126960" marT="352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20000" algn="l" fontAlgn="ctr"/>
                      <a:r>
                        <a:rPr lang="ru-RU" sz="10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000" b="1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27" marR="126960" marT="352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20000" algn="l" fontAlgn="ctr"/>
                      <a:r>
                        <a:rPr lang="ru-RU" sz="10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1000" b="1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27" marR="126960" marT="352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5076">
                <a:tc>
                  <a:txBody>
                    <a:bodyPr/>
                    <a:lstStyle/>
                    <a:p>
                      <a:pPr marL="180000" algn="l" fontAlgn="ctr"/>
                      <a:r>
                        <a:rPr lang="ru-RU" sz="1000" b="1" u="none" strike="noStrike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Смолевичский</a:t>
                      </a:r>
                      <a:endParaRPr lang="ru-RU" sz="1000" b="1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27" marR="3527" marT="352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20000" algn="l" fontAlgn="ctr"/>
                      <a:r>
                        <a:rPr lang="ru-RU" sz="1000" b="1" u="none" strike="noStrike" dirty="0">
                          <a:solidFill>
                            <a:srgbClr val="008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ru-RU" sz="1000" b="1" i="0" u="none" strike="noStrike" dirty="0">
                        <a:solidFill>
                          <a:srgbClr val="008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27" marR="126960" marT="352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20000" algn="l" fontAlgn="ctr"/>
                      <a:r>
                        <a:rPr lang="ru-RU" sz="1000" b="1" u="none" strike="noStrike" dirty="0">
                          <a:solidFill>
                            <a:srgbClr val="008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ru-RU" sz="1000" b="1" i="0" u="none" strike="noStrike" dirty="0">
                        <a:solidFill>
                          <a:srgbClr val="008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27" marR="126960" marT="352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20000" algn="l" fontAlgn="ctr"/>
                      <a:r>
                        <a:rPr lang="ru-RU" sz="1000" b="1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1000" b="1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27" marR="126960" marT="352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20000" algn="l" fontAlgn="ctr"/>
                      <a:r>
                        <a:rPr lang="ru-RU" sz="1000" b="1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1000" b="1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27" marR="126960" marT="352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20000" algn="l" fontAlgn="ctr"/>
                      <a:r>
                        <a:rPr lang="ru-RU" sz="10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000" b="1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27" marR="126960" marT="352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20000" algn="l" fontAlgn="ctr"/>
                      <a:r>
                        <a:rPr lang="ru-RU" sz="10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1000" b="1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27" marR="126960" marT="352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5076">
                <a:tc>
                  <a:txBody>
                    <a:bodyPr/>
                    <a:lstStyle/>
                    <a:p>
                      <a:pPr marL="180000" algn="l" fontAlgn="ctr"/>
                      <a:r>
                        <a:rPr lang="ru-RU" sz="1000" b="1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Солигорский </a:t>
                      </a:r>
                      <a:endParaRPr lang="ru-RU" sz="10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27" marR="3527" marT="352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20000" algn="l" fontAlgn="ctr"/>
                      <a:r>
                        <a:rPr lang="ru-RU" sz="1000" b="1" u="none" strike="noStrike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1000" b="1" i="0" u="none" strike="noStrike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27" marR="126960" marT="352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20000" algn="l" fontAlgn="ctr"/>
                      <a:r>
                        <a:rPr lang="ru-RU" sz="1000" b="1" u="none" strike="noStrike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endParaRPr lang="ru-RU" sz="1000" b="1" i="0" u="none" strike="noStrike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27" marR="126960" marT="352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20000" algn="l" fontAlgn="ctr"/>
                      <a:r>
                        <a:rPr lang="ru-RU" sz="1000" b="1" u="none" strike="noStrike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1000" b="1" i="0" u="none" strike="noStrike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27" marR="126960" marT="352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20000" algn="l" fontAlgn="ctr"/>
                      <a:r>
                        <a:rPr lang="ru-RU" sz="1000" b="1" u="none" strike="noStrike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1000" b="1" i="0" u="none" strike="noStrike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27" marR="126960" marT="352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20000" algn="l" fontAlgn="ctr"/>
                      <a:r>
                        <a:rPr lang="ru-RU" sz="1000" b="1" u="none" strike="noStrike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1000" b="1" i="0" u="none" strike="noStrike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27" marR="126960" marT="352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20000" algn="l" fontAlgn="ctr"/>
                      <a:r>
                        <a:rPr lang="ru-RU" sz="1000" b="1" u="none" strike="noStrike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1000" b="1" i="0" u="none" strike="noStrike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27" marR="126960" marT="352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5076">
                <a:tc>
                  <a:txBody>
                    <a:bodyPr/>
                    <a:lstStyle/>
                    <a:p>
                      <a:pPr marL="180000" algn="l" fontAlgn="ctr"/>
                      <a:r>
                        <a:rPr lang="ru-RU" sz="1000" b="1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Стародорожский</a:t>
                      </a:r>
                      <a:endParaRPr lang="ru-RU" sz="10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27" marR="3527" marT="352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20000" algn="l" fontAlgn="ctr"/>
                      <a:r>
                        <a:rPr lang="ru-RU" sz="1000" b="1" u="none" strike="noStrike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1000" b="1" i="0" u="none" strike="noStrike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27" marR="126960" marT="352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20000" algn="l" fontAlgn="ctr"/>
                      <a:r>
                        <a:rPr lang="ru-RU" sz="1000" b="1" u="none" strike="noStrike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1000" b="1" i="0" u="none" strike="noStrike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27" marR="126960" marT="352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20000" algn="l" fontAlgn="ctr"/>
                      <a:r>
                        <a:rPr lang="ru-RU" sz="1000" b="1" u="none" strike="noStrike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1000" b="1" i="0" u="none" strike="noStrike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27" marR="126960" marT="352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20000" algn="l" fontAlgn="ctr"/>
                      <a:r>
                        <a:rPr lang="ru-RU" sz="1000" b="1" u="none" strike="noStrike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1000" b="1" i="0" u="none" strike="noStrike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27" marR="126960" marT="352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20000" algn="l" fontAlgn="ctr"/>
                      <a:r>
                        <a:rPr lang="ru-RU" sz="10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1000" b="1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27" marR="126960" marT="352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20000" algn="l" fontAlgn="ctr"/>
                      <a:r>
                        <a:rPr lang="ru-RU" sz="10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1000" b="1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27" marR="126960" marT="352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5076">
                <a:tc>
                  <a:txBody>
                    <a:bodyPr/>
                    <a:lstStyle/>
                    <a:p>
                      <a:pPr marL="180000" algn="l" fontAlgn="ctr"/>
                      <a:r>
                        <a:rPr lang="ru-RU" sz="10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Столбцовский</a:t>
                      </a:r>
                      <a:endParaRPr lang="ru-RU" sz="1000" b="1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27" marR="3527" marT="352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20000" algn="l" fontAlgn="ctr"/>
                      <a:r>
                        <a:rPr lang="ru-RU" sz="1000" b="1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1000" b="1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27" marR="126960" marT="352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20000" algn="l" fontAlgn="ctr"/>
                      <a:r>
                        <a:rPr lang="ru-RU" sz="10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1000" b="1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27" marR="126960" marT="352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20000" algn="l" fontAlgn="ctr"/>
                      <a:r>
                        <a:rPr lang="ru-RU" sz="1000" b="1" u="none" strike="noStrike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000" b="1" i="0" u="none" strike="noStrike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27" marR="126960" marT="352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20000" algn="l" fontAlgn="ctr"/>
                      <a:r>
                        <a:rPr lang="ru-RU" sz="1000" b="1" u="none" strike="noStrike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1000" b="1" i="0" u="none" strike="noStrike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27" marR="126960" marT="352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20000" algn="l" fontAlgn="ctr"/>
                      <a:r>
                        <a:rPr lang="ru-RU" sz="10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1000" b="1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27" marR="126960" marT="352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20000" algn="l" fontAlgn="ctr"/>
                      <a:r>
                        <a:rPr lang="ru-RU" sz="10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000" b="1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27" marR="126960" marT="352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5076">
                <a:tc>
                  <a:txBody>
                    <a:bodyPr/>
                    <a:lstStyle/>
                    <a:p>
                      <a:pPr marL="180000" algn="l" fontAlgn="ctr"/>
                      <a:r>
                        <a:rPr lang="ru-RU" sz="1000" b="1" u="none" strike="noStrike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Узденский</a:t>
                      </a:r>
                      <a:endParaRPr lang="ru-RU" sz="1000" b="1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27" marR="3527" marT="352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20000" algn="l" fontAlgn="ctr"/>
                      <a:r>
                        <a:rPr lang="ru-RU" sz="1000" b="1" u="none" strike="noStrike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1000" b="1" i="0" u="none" strike="noStrike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27" marR="126960" marT="352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20000" algn="l" fontAlgn="ctr"/>
                      <a:r>
                        <a:rPr lang="ru-RU" sz="1000" b="1" u="none" strike="noStrike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1000" b="1" i="0" u="none" strike="noStrike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27" marR="126960" marT="352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20000" algn="l" fontAlgn="ctr"/>
                      <a:r>
                        <a:rPr lang="ru-RU" sz="1000" b="1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1000" b="1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27" marR="126960" marT="352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20000" algn="l" fontAlgn="ctr"/>
                      <a:r>
                        <a:rPr lang="ru-RU" sz="10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1000" b="1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27" marR="126960" marT="352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20000" algn="l" fontAlgn="ctr"/>
                      <a:r>
                        <a:rPr lang="ru-RU" sz="1000" b="1" u="none" strike="noStrike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1000" b="1" i="0" u="none" strike="noStrike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27" marR="126960" marT="352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20000" algn="l" fontAlgn="ctr"/>
                      <a:r>
                        <a:rPr lang="ru-RU" sz="1000" b="1" u="none" strike="noStrike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000" b="1" i="0" u="none" strike="noStrike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27" marR="126960" marT="352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5076">
                <a:tc>
                  <a:txBody>
                    <a:bodyPr/>
                    <a:lstStyle/>
                    <a:p>
                      <a:pPr marL="180000" algn="l" fontAlgn="ctr"/>
                      <a:r>
                        <a:rPr lang="ru-RU" sz="10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Червенский</a:t>
                      </a:r>
                      <a:endParaRPr lang="ru-RU" sz="1000" b="1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27" marR="3527" marT="352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20000" algn="l" fontAlgn="ctr"/>
                      <a:r>
                        <a:rPr lang="ru-RU" sz="1000" b="1" u="none" strike="noStrike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1000" b="1" i="0" u="none" strike="noStrike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27" marR="126960" marT="352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20000" algn="l" fontAlgn="ctr"/>
                      <a:r>
                        <a:rPr lang="ru-RU" sz="1000" b="1" u="none" strike="noStrike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1000" b="1" i="0" u="none" strike="noStrike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27" marR="126960" marT="352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20000" algn="l" fontAlgn="ctr"/>
                      <a:r>
                        <a:rPr lang="ru-RU" sz="10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1000" b="1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27" marR="126960" marT="352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20000" algn="l" fontAlgn="ctr"/>
                      <a:r>
                        <a:rPr lang="ru-RU" sz="1000" b="1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000" b="1" i="0" u="none" strike="noStrike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27" marR="126960" marT="352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20000" algn="l" fontAlgn="ctr"/>
                      <a:r>
                        <a:rPr lang="ru-RU" sz="1000" b="1" u="none" strike="noStrike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1000" b="1" i="0" u="none" strike="noStrike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27" marR="126960" marT="352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20000" algn="l" fontAlgn="ctr"/>
                      <a:r>
                        <a:rPr lang="ru-RU" sz="1000" b="1" u="none" strike="noStrike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000" b="1" i="0" u="none" strike="noStrike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27" marR="126960" marT="352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5076">
                <a:tc>
                  <a:txBody>
                    <a:bodyPr/>
                    <a:lstStyle/>
                    <a:p>
                      <a:pPr marL="180000" algn="l" fontAlgn="ctr"/>
                      <a:r>
                        <a:rPr lang="ru-RU" sz="10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Итого по области</a:t>
                      </a:r>
                      <a:endParaRPr lang="ru-RU" sz="1000" b="1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27" marR="3527" marT="352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48000" algn="l" fontAlgn="ctr"/>
                      <a:r>
                        <a:rPr lang="ru-RU" sz="1000" b="1" u="none" strike="noStrike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43</a:t>
                      </a:r>
                      <a:endParaRPr lang="ru-RU" sz="1000" b="1" i="0" u="none" strike="noStrike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27" marR="126960" marT="352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48000" algn="l" fontAlgn="ctr"/>
                      <a:r>
                        <a:rPr lang="ru-RU" sz="1000" b="1" u="none" strike="noStrike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76</a:t>
                      </a:r>
                      <a:endParaRPr lang="ru-RU" sz="1000" b="1" i="0" u="none" strike="noStrike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27" marR="126960" marT="352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48000" algn="l" fontAlgn="ctr"/>
                      <a:r>
                        <a:rPr lang="ru-RU" sz="1000" b="1" u="none" strike="noStrike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62</a:t>
                      </a:r>
                      <a:endParaRPr lang="ru-RU" sz="1000" b="1" i="0" u="none" strike="noStrike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27" marR="126960" marT="352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48000" algn="l" fontAlgn="ctr"/>
                      <a:r>
                        <a:rPr lang="ru-RU" sz="1000" b="1" u="none" strike="noStrike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96</a:t>
                      </a:r>
                      <a:endParaRPr lang="ru-RU" sz="1000" b="1" i="0" u="none" strike="noStrike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27" marR="126960" marT="352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48000" algn="l" fontAlgn="ctr"/>
                      <a:r>
                        <a:rPr lang="ru-RU" sz="10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</a:t>
                      </a:r>
                      <a:endParaRPr lang="ru-RU" sz="1000" b="1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27" marR="3527" marT="352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48000" algn="l" fontAlgn="ctr"/>
                      <a:r>
                        <a:rPr lang="ru-RU" sz="10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</a:t>
                      </a:r>
                      <a:endParaRPr lang="ru-RU" sz="1000" b="1" i="0" u="none" strike="noStrike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527" marR="3527" marT="352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67659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B352C8-B44E-49C5-A8F0-2079719B42AD}" type="slidenum">
              <a:rPr lang="ru-RU" smtClean="0"/>
              <a:t>6</a:t>
            </a:fld>
            <a:endParaRPr lang="ru-RU"/>
          </a:p>
        </p:txBody>
      </p:sp>
      <p:graphicFrame>
        <p:nvGraphicFramePr>
          <p:cNvPr id="5" name="Диаграмм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42095804"/>
              </p:ext>
            </p:extLst>
          </p:nvPr>
        </p:nvGraphicFramePr>
        <p:xfrm>
          <a:off x="107504" y="87474"/>
          <a:ext cx="8928992" cy="469852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14292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B352C8-B44E-49C5-A8F0-2079719B42AD}" type="slidenum">
              <a:rPr lang="ru-RU" smtClean="0"/>
              <a:t>7</a:t>
            </a:fld>
            <a:endParaRPr lang="ru-RU"/>
          </a:p>
        </p:txBody>
      </p:sp>
      <p:graphicFrame>
        <p:nvGraphicFramePr>
          <p:cNvPr id="5" name="Диаграмм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73993216"/>
              </p:ext>
            </p:extLst>
          </p:nvPr>
        </p:nvGraphicFramePr>
        <p:xfrm>
          <a:off x="107504" y="87474"/>
          <a:ext cx="8928992" cy="469852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423667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B352C8-B44E-49C5-A8F0-2079719B42AD}" type="slidenum">
              <a:rPr lang="ru-RU" smtClean="0"/>
              <a:t>8</a:t>
            </a:fld>
            <a:endParaRPr lang="ru-RU"/>
          </a:p>
        </p:txBody>
      </p:sp>
      <p:graphicFrame>
        <p:nvGraphicFramePr>
          <p:cNvPr id="6" name="Диаграмм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66873949"/>
              </p:ext>
            </p:extLst>
          </p:nvPr>
        </p:nvGraphicFramePr>
        <p:xfrm>
          <a:off x="35496" y="51470"/>
          <a:ext cx="9108504" cy="509203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57246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B352C8-B44E-49C5-A8F0-2079719B42AD}" type="slidenum">
              <a:rPr lang="ru-RU" smtClean="0"/>
              <a:t>9</a:t>
            </a:fld>
            <a:endParaRPr lang="ru-RU"/>
          </a:p>
        </p:txBody>
      </p:sp>
      <p:graphicFrame>
        <p:nvGraphicFramePr>
          <p:cNvPr id="6" name="Диаграмм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38357631"/>
              </p:ext>
            </p:extLst>
          </p:nvPr>
        </p:nvGraphicFramePr>
        <p:xfrm>
          <a:off x="10828" y="-2622"/>
          <a:ext cx="9133171" cy="514612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59881331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3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4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5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5006</TotalTime>
  <Words>501</Words>
  <Application>Microsoft Office PowerPoint</Application>
  <PresentationFormat>Экран (16:9)</PresentationFormat>
  <Paragraphs>264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О ходе реализации требований  Директивы Президента Республики Беларусь  от 11 марта 2004 г. №1  «О мерах по укреплению общественной безопасности и дисциплины» в Минской области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О ходе реализации требований  Директивы Президента Республики Беларусь  от 11 марта 2004 г. №1  «О мерах по укреплению общественной безопасности и дисциплины» в Минской области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Зайцева Елена Евгеньевна</dc:creator>
  <cp:lastModifiedBy>Шиманский Иван Иванович</cp:lastModifiedBy>
  <cp:revision>427</cp:revision>
  <cp:lastPrinted>2020-07-06T09:22:11Z</cp:lastPrinted>
  <dcterms:created xsi:type="dcterms:W3CDTF">2017-01-21T05:26:56Z</dcterms:created>
  <dcterms:modified xsi:type="dcterms:W3CDTF">2020-08-17T05:36:41Z</dcterms:modified>
</cp:coreProperties>
</file>